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4.12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9" r:id="rId3"/>
    <p:sldId id="257" r:id="rId4"/>
    <p:sldId id="264" r:id="rId5"/>
    <p:sldId id="267" r:id="rId6"/>
    <p:sldId id="266" r:id="rId7"/>
    <p:sldId id="287" r:id="rId8"/>
    <p:sldId id="268" r:id="rId9"/>
    <p:sldId id="269" r:id="rId10"/>
    <p:sldId id="293" r:id="rId11"/>
    <p:sldId id="291" r:id="rId12"/>
    <p:sldId id="271" r:id="rId13"/>
    <p:sldId id="263" r:id="rId14"/>
  </p:sldIdLst>
  <p:sldSz cx="11518900" cy="6480175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showPr showNarration="1">
    <p:present/>
    <p:extLs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58" d="100"/>
          <a:sy n="58" d="100"/>
        </p:scale>
        <p:origin x="30" y="9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tags" Target="tags/tag20.xml" /><Relationship Id="rId16" Type="http://schemas.openxmlformats.org/officeDocument/2006/relationships/presProps" Target="presProps.xml" /><Relationship Id="rId17" Type="http://schemas.openxmlformats.org/officeDocument/2006/relationships/viewProps" Target="viewProps.xml" /><Relationship Id="rId18" Type="http://schemas.openxmlformats.org/officeDocument/2006/relationships/theme" Target="theme/theme1.xml" /><Relationship Id="rId19" Type="http://schemas.openxmlformats.org/officeDocument/2006/relationships/tableStyles" Target="tableStyles.xml" /><Relationship Id="rId2" Type="http://schemas.openxmlformats.org/officeDocument/2006/relationships/notesMaster" Target="notesMasters/notesMaster1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2025/5/5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716" y="1143000"/>
            <a:ext cx="5486568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440058" y="1060576"/>
            <a:ext cx="8640349" cy="2256160"/>
          </a:xfrm>
        </p:spPr>
        <p:txBody>
          <a:bodyPr anchor="b"/>
          <a:lstStyle>
            <a:lvl1pPr algn="ctr">
              <a:defRPr sz="567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440058" y="3403742"/>
            <a:ext cx="8640349" cy="1564611"/>
          </a:xfrm>
        </p:spPr>
        <p:txBody>
          <a:bodyPr/>
          <a:lstStyle>
            <a:lvl1pPr marL="0" indent="0" algn="ctr">
              <a:buNone/>
              <a:defRPr sz="2270"/>
            </a:lvl1pPr>
            <a:lvl2pPr marL="431800" indent="0" algn="ctr">
              <a:buNone/>
              <a:defRPr sz="1890"/>
            </a:lvl2pPr>
            <a:lvl3pPr marL="864235" indent="0" algn="ctr">
              <a:buNone/>
              <a:defRPr sz="1700"/>
            </a:lvl3pPr>
            <a:lvl4pPr marL="1296035" indent="0" algn="ctr">
              <a:buNone/>
              <a:defRPr sz="1510"/>
            </a:lvl4pPr>
            <a:lvl5pPr marL="1727835" indent="0" algn="ctr">
              <a:buNone/>
              <a:defRPr sz="1510"/>
            </a:lvl5pPr>
            <a:lvl6pPr marL="2160270" indent="0" algn="ctr">
              <a:buNone/>
              <a:defRPr sz="1510"/>
            </a:lvl6pPr>
            <a:lvl7pPr marL="2592070" indent="0" algn="ctr">
              <a:buNone/>
              <a:defRPr sz="1510"/>
            </a:lvl7pPr>
            <a:lvl8pPr marL="3023870" indent="0" algn="ctr">
              <a:buNone/>
              <a:defRPr sz="1510"/>
            </a:lvl8pPr>
            <a:lvl9pPr marL="3456305" indent="0" algn="ctr">
              <a:buNone/>
              <a:defRPr sz="151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2025/5/5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2025/5/5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86032" y="1615615"/>
            <a:ext cx="9936401" cy="2695691"/>
          </a:xfrm>
        </p:spPr>
        <p:txBody>
          <a:bodyPr anchor="b"/>
          <a:lstStyle>
            <a:lvl1pPr>
              <a:defRPr sz="567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86032" y="4336809"/>
            <a:ext cx="9936401" cy="1417600"/>
          </a:xfrm>
        </p:spPr>
        <p:txBody>
          <a:bodyPr/>
          <a:lstStyle>
            <a:lvl1pPr marL="0" indent="0">
              <a:buNone/>
              <a:defRPr sz="2270">
                <a:solidFill>
                  <a:schemeClr val="tx1">
                    <a:tint val="75000"/>
                  </a:schemeClr>
                </a:solidFill>
              </a:defRPr>
            </a:lvl1pPr>
            <a:lvl2pPr marL="43180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2pPr>
            <a:lvl3pPr marL="86423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2960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4pPr>
            <a:lvl5pPr marL="17278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5pPr>
            <a:lvl6pPr marL="21602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6pPr>
            <a:lvl7pPr marL="25920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7pPr>
            <a:lvl8pPr marL="30238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8pPr>
            <a:lvl9pPr marL="345630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2025/5/5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92032" y="1725123"/>
            <a:ext cx="4896198" cy="411179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32236" y="1725123"/>
            <a:ext cx="4896198" cy="411179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2025/5/5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345025"/>
            <a:ext cx="9936401" cy="125258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3533" y="1588613"/>
            <a:ext cx="4873696" cy="778555"/>
          </a:xfrm>
        </p:spPr>
        <p:txBody>
          <a:bodyPr anchor="b"/>
          <a:lstStyle>
            <a:lvl1pPr marL="0" indent="0">
              <a:buNone/>
              <a:defRPr sz="2270" b="1"/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93533" y="2367168"/>
            <a:ext cx="4873696" cy="348174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32236" y="1588613"/>
            <a:ext cx="4897698" cy="778555"/>
          </a:xfrm>
        </p:spPr>
        <p:txBody>
          <a:bodyPr anchor="b"/>
          <a:lstStyle>
            <a:lvl1pPr marL="0" indent="0">
              <a:buNone/>
              <a:defRPr sz="2270" b="1"/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32236" y="2367168"/>
            <a:ext cx="4897698" cy="348174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2025/5/5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2025/5/5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2025/5/5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432031"/>
            <a:ext cx="3715650" cy="1512107"/>
          </a:xfrm>
        </p:spPr>
        <p:txBody>
          <a:bodyPr anchor="b"/>
          <a:lstStyle>
            <a:lvl1pPr>
              <a:defRPr sz="3025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897698" y="933066"/>
            <a:ext cx="5832236" cy="4605327"/>
          </a:xfrm>
        </p:spPr>
        <p:txBody>
          <a:bodyPr/>
          <a:lstStyle>
            <a:lvl1pPr>
              <a:defRPr sz="3025"/>
            </a:lvl1pPr>
            <a:lvl2pPr>
              <a:defRPr sz="2645"/>
            </a:lvl2pPr>
            <a:lvl3pPr>
              <a:defRPr sz="2270"/>
            </a:lvl3pPr>
            <a:lvl4pPr>
              <a:defRPr sz="1890"/>
            </a:lvl4pPr>
            <a:lvl5pPr>
              <a:defRPr sz="1890"/>
            </a:lvl5pPr>
            <a:lvl6pPr>
              <a:defRPr sz="1890"/>
            </a:lvl6pPr>
            <a:lvl7pPr>
              <a:defRPr sz="1890"/>
            </a:lvl7pPr>
            <a:lvl8pPr>
              <a:defRPr sz="1890"/>
            </a:lvl8pPr>
            <a:lvl9pPr>
              <a:defRPr sz="189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533" y="1944138"/>
            <a:ext cx="3715650" cy="3601756"/>
          </a:xfrm>
        </p:spPr>
        <p:txBody>
          <a:bodyPr/>
          <a:lstStyle>
            <a:lvl1pPr marL="0" indent="0">
              <a:buNone/>
              <a:defRPr sz="1510"/>
            </a:lvl1pPr>
            <a:lvl2pPr marL="431800" indent="0">
              <a:buNone/>
              <a:defRPr sz="1325"/>
            </a:lvl2pPr>
            <a:lvl3pPr marL="864235" indent="0">
              <a:buNone/>
              <a:defRPr sz="1135"/>
            </a:lvl3pPr>
            <a:lvl4pPr marL="1296035" indent="0">
              <a:buNone/>
              <a:defRPr sz="945"/>
            </a:lvl4pPr>
            <a:lvl5pPr marL="1727835" indent="0">
              <a:buNone/>
              <a:defRPr sz="945"/>
            </a:lvl5pPr>
            <a:lvl6pPr marL="2160270" indent="0">
              <a:buNone/>
              <a:defRPr sz="945"/>
            </a:lvl6pPr>
            <a:lvl7pPr marL="2592070" indent="0">
              <a:buNone/>
              <a:defRPr sz="945"/>
            </a:lvl7pPr>
            <a:lvl8pPr marL="3023870" indent="0">
              <a:buNone/>
              <a:defRPr sz="945"/>
            </a:lvl8pPr>
            <a:lvl9pPr marL="3456305" indent="0">
              <a:buNone/>
              <a:defRPr sz="945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2025/5/5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432031"/>
            <a:ext cx="3715650" cy="1512107"/>
          </a:xfrm>
        </p:spPr>
        <p:txBody>
          <a:bodyPr anchor="b"/>
          <a:lstStyle>
            <a:lvl1pPr>
              <a:defRPr sz="3025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897698" y="933066"/>
            <a:ext cx="5832236" cy="4605327"/>
          </a:xfrm>
        </p:spPr>
        <p:txBody>
          <a:bodyPr/>
          <a:lstStyle>
            <a:lvl1pPr marL="0" indent="0">
              <a:buNone/>
              <a:defRPr sz="3025"/>
            </a:lvl1pPr>
            <a:lvl2pPr marL="431800" indent="0">
              <a:buNone/>
              <a:defRPr sz="2645"/>
            </a:lvl2pPr>
            <a:lvl3pPr marL="864235" indent="0">
              <a:buNone/>
              <a:defRPr sz="2270"/>
            </a:lvl3pPr>
            <a:lvl4pPr marL="1296035" indent="0">
              <a:buNone/>
              <a:defRPr sz="1890"/>
            </a:lvl4pPr>
            <a:lvl5pPr marL="1727835" indent="0">
              <a:buNone/>
              <a:defRPr sz="1890"/>
            </a:lvl5pPr>
            <a:lvl6pPr marL="2160270" indent="0">
              <a:buNone/>
              <a:defRPr sz="1890"/>
            </a:lvl6pPr>
            <a:lvl7pPr marL="2592070" indent="0">
              <a:buNone/>
              <a:defRPr sz="1890"/>
            </a:lvl7pPr>
            <a:lvl8pPr marL="3023870" indent="0">
              <a:buNone/>
              <a:defRPr sz="1890"/>
            </a:lvl8pPr>
            <a:lvl9pPr marL="3456305" indent="0">
              <a:buNone/>
              <a:defRPr sz="189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533" y="1944138"/>
            <a:ext cx="3715650" cy="3601756"/>
          </a:xfrm>
        </p:spPr>
        <p:txBody>
          <a:bodyPr/>
          <a:lstStyle>
            <a:lvl1pPr marL="0" indent="0">
              <a:buNone/>
              <a:defRPr sz="1510"/>
            </a:lvl1pPr>
            <a:lvl2pPr marL="431800" indent="0">
              <a:buNone/>
              <a:defRPr sz="1325"/>
            </a:lvl2pPr>
            <a:lvl3pPr marL="864235" indent="0">
              <a:buNone/>
              <a:defRPr sz="1135"/>
            </a:lvl3pPr>
            <a:lvl4pPr marL="1296035" indent="0">
              <a:buNone/>
              <a:defRPr sz="945"/>
            </a:lvl4pPr>
            <a:lvl5pPr marL="1727835" indent="0">
              <a:buNone/>
              <a:defRPr sz="945"/>
            </a:lvl5pPr>
            <a:lvl6pPr marL="2160270" indent="0">
              <a:buNone/>
              <a:defRPr sz="945"/>
            </a:lvl6pPr>
            <a:lvl7pPr marL="2592070" indent="0">
              <a:buNone/>
              <a:defRPr sz="945"/>
            </a:lvl7pPr>
            <a:lvl8pPr marL="3023870" indent="0">
              <a:buNone/>
              <a:defRPr sz="945"/>
            </a:lvl8pPr>
            <a:lvl9pPr marL="3456305" indent="0">
              <a:buNone/>
              <a:defRPr sz="945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2025/5/5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2025/5/5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244333" y="345025"/>
            <a:ext cx="2484100" cy="5491891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92032" y="345025"/>
            <a:ext cx="7308295" cy="5491891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2025/5/5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792032" y="345025"/>
            <a:ext cx="9936401" cy="12525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2032" y="1725123"/>
            <a:ext cx="9936401" cy="41117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92032" y="6006427"/>
            <a:ext cx="2592105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2025/5/5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816154" y="6006427"/>
            <a:ext cx="3888157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136329" y="6006427"/>
            <a:ext cx="2592105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864235" rtl="0" eaLnBrk="1" latinLnBrk="0" hangingPunct="1">
        <a:lnSpc>
          <a:spcPct val="90000"/>
        </a:lnSpc>
        <a:spcBef>
          <a:spcPct val="0"/>
        </a:spcBef>
        <a:buNone/>
        <a:defRPr sz="415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5900" indent="-215900" algn="l" defTabSz="864235" rtl="0" eaLnBrk="1" latinLnBrk="0" hangingPunct="1">
        <a:lnSpc>
          <a:spcPct val="90000"/>
        </a:lnSpc>
        <a:spcBef>
          <a:spcPts val="945"/>
        </a:spcBef>
        <a:buFont typeface="Arial" panose="020b0604020202020204" pitchFamily="34" charset="0"/>
        <a:buChar char="•"/>
        <a:defRPr sz="2645" kern="1200">
          <a:solidFill>
            <a:schemeClr val="tx1"/>
          </a:solidFill>
          <a:latin typeface="+mn-lt"/>
          <a:ea typeface="+mn-ea"/>
          <a:cs typeface="+mn-cs"/>
        </a:defRPr>
      </a:lvl1pPr>
      <a:lvl2pPr marL="64770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2270" kern="1200">
          <a:solidFill>
            <a:schemeClr val="tx1"/>
          </a:solidFill>
          <a:latin typeface="+mn-lt"/>
          <a:ea typeface="+mn-ea"/>
          <a:cs typeface="+mn-cs"/>
        </a:defRPr>
      </a:lvl2pPr>
      <a:lvl3pPr marL="10801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9437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3761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079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397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67220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180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42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960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278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602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920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238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5630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3.png" /><Relationship Id="rId4" Type="http://schemas.openxmlformats.org/officeDocument/2006/relationships/image" Target="../media/image4.png" /><Relationship Id="rId5" Type="http://schemas.openxmlformats.org/officeDocument/2006/relationships/tags" Target="../tags/tag1.xml" /><Relationship Id="rId6" Type="http://schemas.openxmlformats.org/officeDocument/2006/relationships/image" Target="../media/image2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tags" Target="../tags/tag2.xml" /><Relationship Id="rId4" Type="http://schemas.openxmlformats.org/officeDocument/2006/relationships/tags" Target="../tags/tag3.xml" /><Relationship Id="rId5" Type="http://schemas.openxmlformats.org/officeDocument/2006/relationships/image" Target="../media/image2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4.xml" /><Relationship Id="rId5" Type="http://schemas.openxmlformats.org/officeDocument/2006/relationships/tags" Target="../tags/tag5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6.xml" /><Relationship Id="rId5" Type="http://schemas.openxmlformats.org/officeDocument/2006/relationships/tags" Target="../tags/tag7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8.xml" /><Relationship Id="rId5" Type="http://schemas.openxmlformats.org/officeDocument/2006/relationships/tags" Target="../tags/tag9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0.xml" /><Relationship Id="rId5" Type="http://schemas.openxmlformats.org/officeDocument/2006/relationships/tags" Target="../tags/tag11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2.xml" /><Relationship Id="rId5" Type="http://schemas.openxmlformats.org/officeDocument/2006/relationships/tags" Target="../tags/tag13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4.xml" /><Relationship Id="rId5" Type="http://schemas.openxmlformats.org/officeDocument/2006/relationships/tags" Target="../tags/tag15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6.xml" /><Relationship Id="rId5" Type="http://schemas.openxmlformats.org/officeDocument/2006/relationships/tags" Target="../tags/tag17.xml" /><Relationship Id="rId6" Type="http://schemas.openxmlformats.org/officeDocument/2006/relationships/image" Target="../media/image6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.jpeg" /><Relationship Id="rId3" Type="http://schemas.openxmlformats.org/officeDocument/2006/relationships/tags" Target="../tags/tag18.xml" /><Relationship Id="rId4" Type="http://schemas.openxmlformats.org/officeDocument/2006/relationships/tags" Target="../tags/tag19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875"/>
            <a:ext cx="11602085" cy="6526530"/>
          </a:xfrm>
          <a:prstGeom prst="rect">
            <a:avLst/>
          </a:prstGeom>
        </p:spPr>
      </p:pic>
      <p:pic>
        <p:nvPicPr>
          <p:cNvPr id="3" name="图片 2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7700" y="1330960"/>
            <a:ext cx="8436610" cy="205803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图片 7" descr="MDR实战营虚拟背景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" y="0"/>
            <a:ext cx="11597640" cy="6523990"/>
          </a:xfrm>
          <a:prstGeom prst="rect">
            <a:avLst/>
          </a:prstGeom>
        </p:spPr>
      </p:pic>
      <p:pic>
        <p:nvPicPr>
          <p:cNvPr id="9" name="图片 8" descr="闪电菌群icon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4165" y="1255395"/>
            <a:ext cx="6325870" cy="5224145"/>
          </a:xfrm>
          <a:prstGeom prst="rect">
            <a:avLst/>
          </a:prstGeom>
        </p:spPr>
      </p:pic>
      <p:sp>
        <p:nvSpPr>
          <p:cNvPr id="14" name="文本框 13"/>
          <p:cNvSpPr txBox="1"/>
          <p:nvPr>
            <p:custDataLst>
              <p:tags r:id="rId5"/>
            </p:custDataLst>
          </p:nvPr>
        </p:nvSpPr>
        <p:spPr>
          <a:xfrm>
            <a:off x="3724910" y="2162175"/>
            <a:ext cx="4450715" cy="107759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altLang="zh-CN" sz="2000" b="0" kern="1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复杂性腹腔感染经验性治疗</a:t>
            </a:r>
          </a:p>
        </p:txBody>
      </p:sp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47430" y="187960"/>
            <a:ext cx="2691130" cy="65722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病例简介</a:t>
            </a:r>
          </a:p>
        </p:txBody>
      </p:sp>
      <p:sp>
        <p:nvSpPr>
          <p:cNvPr id="19" name="矩形 18"/>
          <p:cNvSpPr txBox="1"/>
          <p:nvPr>
            <p:custDataLst>
              <p:tags r:id="rId4"/>
            </p:custDataLst>
          </p:nvPr>
        </p:nvSpPr>
        <p:spPr>
          <a:xfrm>
            <a:off x="854710" y="1652905"/>
            <a:ext cx="10121265" cy="1310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摘要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1.独特性：复杂性腹腔感染经验性治疗</a:t>
            </a:r>
          </a:p>
          <a:p>
            <a:endParaRPr lang="zh-CN" altLang="en-US" sz="2000" b="0">
              <a:solidFill>
                <a:schemeClr val="tx1"/>
              </a:solidFill>
              <a:latin typeface="微软雅黑" panose="020b0503020204020204" charset="-122"/>
              <a:cs typeface="+mn-ea"/>
              <a:sym typeface="+mn-lt"/>
            </a:endParaRP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2.背景：</a:t>
            </a:r>
          </a:p>
        </p:txBody>
      </p:sp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患者基础信息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4535" y="1457960"/>
            <a:ext cx="10106660" cy="1920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1.人口学信息：余XX，女，81岁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主诉：患者2天前进食油腻食物后出现上腹疼痛不适，感恶心呕吐，无畏寒发热，无皮肤巩膜黄染等不适，遂至当地医院就诊，予对症支持治疗后症状未见明显好转，遂至我院就诊，予2024年11月29日收治我院肝胆外科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3.既往史：既往糖尿病病史20余年，口服二甲双胍、格列齐特、德谷门冬双胰岛素降糖治疗。</a:t>
            </a: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入院后检查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444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1.体格检查：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脉搏75次/分 呼吸23次/分 血压177/86mmHg 体温36.5℃，神志清，精神软，皮肤巩膜黄染明显，浅表淋巴结未及明显肿大。心率75次/分，心律齐，未闻及病理性杂音，双肺听诊无殊。腹平软，中上腹有压痛，无明显反跳痛，Murphy’s征阳性，肝脾肋下未及，包块未及。移动性浊音阴性，双下肢无水肿。肠鸣音4次/分。 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2.辅助检查：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2024-11-30，CT 上腹部增强＋下腹部增强＋盆腔增强：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1.坏死性胰腺炎可能。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2.附见：肝囊肿，双肾囊肿。胆囊炎。肝多发稍低强化，建议MR检查。</a:t>
            </a:r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入院后检查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buClrTx/>
              <a:buSzTx/>
              <a:buFontTx/>
            </a:pPr>
            <a:r>
              <a:rPr lang="en-US" altLang="en-US" sz="2000" b="0">
                <a:latin typeface="微软雅黑" panose="020b0503020204020204" charset="-122"/>
                <a:cs typeface="+mn-ea"/>
                <a:sym typeface="+mn-lt"/>
              </a:rPr>
              <a:t>3.影像学检查：</a:t>
            </a:r>
          </a:p>
        </p:txBody>
      </p:sp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诊断评估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4535" y="1457960"/>
            <a:ext cx="10542270" cy="3139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诊断评估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1.初步诊断：1、胆汁型急性胰腺炎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2、梗阻性黄疸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3、感染性休克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4、糖尿病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2.诊断依据：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3.鉴别诊断：</a:t>
            </a: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1310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1.药物（厄他培南2天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泰能（亚胺培南/西司他丁 ）14天）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2.手术（2024年11月30日超声科行超声引导下PTGD穿刺引流术）</a:t>
            </a: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>
          <a:extLst>
            <a:ext uri="{FF2B5EF4-FFF2-40B4-BE49-F238E27FC236}">
              <a16:creationId xmlns:a16="http://schemas.microsoft.com/office/drawing/2014/main" id="{F5582811-3D3B-537C-D1D2-36F074C9FA0E}"/>
            </a:ext>
          </a:extLst>
        </p:cNvPr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>
            <a:extLst>
              <a:ext uri="{FF2B5EF4-FFF2-40B4-BE49-F238E27FC236}">
                <a16:creationId xmlns:a16="http://schemas.microsoft.com/office/drawing/2014/main" id="{10D0C507-1E60-C746-C406-7E9D6EF76F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>
            <a:extLst>
              <a:ext uri="{FF2B5EF4-FFF2-40B4-BE49-F238E27FC236}">
                <a16:creationId xmlns:a16="http://schemas.microsoft.com/office/drawing/2014/main" id="{E8856154-421F-6EED-A410-B454673E84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:a16="http://schemas.microsoft.com/office/drawing/2014/main" id="{2279176F-37C7-35F9-803D-C61040557A8B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15C6A529-9188-7B50-C5ED-8D4D5F72DFAD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139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3.微生物/病理结果（2025年12月2日血液NGS检出大肠埃希菌）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4.方案调整（因患者体温再次出现高热39度，且炎症指标未降到较低水平，考虑腹腔内有其他病原菌或出现CREC感染，更改抗菌药物为依拉环素 50mg Q12联合舒普深（头孢哌酮/舒巴坦） 2g Q8 抗感染治疗。）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5.指标追踪（2024年12月14日出现高热，达39度，调整抗感染方案后12月15日体温恢复正常37度；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2024年12月14日CRP100.28，抗感染一周后降低至28；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2024年12月14日PCT1.32，抗感染一周后降低至0.67；）</a:t>
            </a:r>
          </a:p>
        </p:txBody>
      </p:sp>
    </p:spTree>
    <p:extLst>
      <p:ext uri="{BB962C8B-B14F-4D97-AF65-F5344CB8AC3E}">
        <p14:creationId val="1568927526"/>
      </p:ext>
    </p:extLst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latin typeface="微软雅黑" panose="020b0503020204020204" charset="-122"/>
                <a:cs typeface="+mn-ea"/>
                <a:sym typeface="+mn-lt"/>
              </a:rPr>
              <a:t>3.时间轴记录:(折线图)</a:t>
            </a:r>
          </a:p>
        </p:txBody>
      </p:sp>
      <p:pic>
        <p:nvPicPr>
          <p:cNvPr id="20" name="New picture" title=""/>
          <p:cNvPicPr/>
          <p:nvPr/>
        </p:nvPicPr>
        <p:blipFill>
          <a:blip r:embed="rId6"/>
          <a:stretch>
            <a:fillRect/>
          </a:stretch>
        </p:blipFill>
        <p:spPr>
          <a:xfrm>
            <a:off x="1270000" y="1524000"/>
            <a:ext cx="8255000" cy="431800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抗感锋云0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70"/>
            <a:ext cx="11520170" cy="647827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诊疗体会</a:t>
            </a:r>
          </a:p>
        </p:txBody>
      </p:sp>
      <p:sp>
        <p:nvSpPr>
          <p:cNvPr id="19" name="矩形 18"/>
          <p:cNvSpPr txBox="1"/>
          <p:nvPr>
            <p:custDataLst>
              <p:tags r:id="rId4"/>
            </p:custDataLst>
          </p:nvPr>
        </p:nvSpPr>
        <p:spPr>
          <a:xfrm>
            <a:off x="441325" y="1778000"/>
            <a:ext cx="10951845" cy="1005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1.疗效评价：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2.局限性：未在腹腔引流液中培养到明确致病菌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3.结论：</a:t>
            </a:r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图片 4" descr="MDR实战营虚拟背景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875"/>
            <a:ext cx="11602085" cy="652653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795780" y="1884680"/>
            <a:ext cx="8009255" cy="189611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algn="l">
              <a:spcBef>
                <a:spcPct val="0"/>
              </a:spcBef>
              <a:buFontTx/>
              <a:buNone/>
            </a:pPr>
            <a:r>
              <a:rPr lang="en-US" altLang="zh-CN" sz="2000" b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rPr>
              <a:t>      感谢观看  </a:t>
            </a:r>
          </a:p>
          <a:p>
            <a:pPr algn="l">
              <a:spcBef>
                <a:spcPct val="0"/>
              </a:spcBef>
              <a:buFontTx/>
              <a:buNone/>
            </a:pPr>
            <a:r>
              <a:rPr lang="en-US" altLang="zh-CN" sz="2000" b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rPr>
              <a:t>            敬请指导</a:t>
            </a:r>
          </a:p>
        </p:txBody>
      </p:sp>
      <p:pic>
        <p:nvPicPr>
          <p:cNvPr id="7" name="图片 6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805" y="314960"/>
            <a:ext cx="2691130" cy="65722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2.xml><?xml version="1.0" encoding="utf-8"?>
<p:tagLst xmlns:p="http://schemas.openxmlformats.org/presentationml/2006/main">
  <p:tag name="KSO_WM_BEAUTIFY_FLAG" val=""/>
</p:tagLst>
</file>

<file path=ppt/tags/tag13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4.xml><?xml version="1.0" encoding="utf-8"?>
<p:tagLst xmlns:p="http://schemas.openxmlformats.org/presentationml/2006/main">
  <p:tag name="KSO_WM_BEAUTIFY_FLAG" val=""/>
</p:tagLst>
</file>

<file path=ppt/tags/tag15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6.xml><?xml version="1.0" encoding="utf-8"?>
<p:tagLst xmlns:p="http://schemas.openxmlformats.org/presentationml/2006/main">
  <p:tag name="KSO_WM_BEAUTIFY_FLAG" val=""/>
</p:tagLst>
</file>

<file path=ppt/tags/tag17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8.xml><?xml version="1.0" encoding="utf-8"?>
<p:tagLst xmlns:p="http://schemas.openxmlformats.org/presentationml/2006/main">
  <p:tag name="KSO_WM_BEAUTIFY_FLAG" val=""/>
</p:tagLst>
</file>

<file path=ppt/tags/tag19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20.xml><?xml version="1.0" encoding="utf-8"?>
<p:tagLst xmlns:p="http://schemas.openxmlformats.org/presentationml/2006/main">
  <p:tag name="AS_NET" val="4.0.30319.42000"/>
  <p:tag name="AS_OS" val="Microsoft Windows NT 10.0.14393.0"/>
  <p:tag name="AS_RELEASE_DATE" val="2024.12.14"/>
  <p:tag name="AS_TITLE" val="Aspose.Slides for .NET 4.0 Client Profile"/>
  <p:tag name="AS_VERSION" val="24.12"/>
</p:tagLst>
</file>

<file path=ppt/theme/theme1.xml><?xml version="1.0" encoding="utf-8"?>
<a:theme xmlns:r="http://schemas.openxmlformats.org/officeDocument/2006/relationships"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Calibri"/>
        <a:ea typeface="微软雅黑" panose="020b0503020204020204" charset="-122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微软雅黑" panose="020b0503020204020204" charset="-122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Calibri Light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Calibri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自定义</PresentationFormat>
  <Paragraphs>44</Paragraphs>
  <Slides>12</Slides>
  <Notes>1</Notes>
  <TotalTime>9</TotalTime>
  <HiddenSlides>0</HiddenSlides>
  <MMClips>0</MMClips>
  <ScaleCrop>0</ScaleCrop>
  <HeadingPairs>
    <vt:vector baseType="variant" size="6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baseType="lpstr" size="20">
      <vt:lpstr>Arial</vt:lpstr>
      <vt:lpstr>Calibri</vt:lpstr>
      <vt:lpstr>Calibri Light</vt:lpstr>
      <vt:lpstr>Arial Regular</vt:lpstr>
      <vt:lpstr>微软雅黑</vt:lpstr>
      <vt:lpstr>Times New Roman</vt:lpstr>
      <vt:lpstr>Courier New</vt:lpstr>
      <vt:lpstr>WPS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24.1200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lastModifiedBy>xiaoqiang guo</cp:lastModifiedBy>
  <cp:revision>37</cp:revision>
  <dcterms:created xsi:type="dcterms:W3CDTF">2025-04-26T19:54:00Z</dcterms:created>
  <dcterms:modified xsi:type="dcterms:W3CDTF">2025-05-27T04:10:19Z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ICV">
    <vt:lpwstr>37B64F04178DAFC60E3A0D687883D5A4_43</vt:lpwstr>
  </property>
  <property fmtid="{D5CDD505-2E9C-101B-9397-08002B2CF9AE}" pid="3" name="KSOProductBuildVer">
    <vt:lpwstr>2052-12.1.0.20784</vt:lpwstr>
  </property>
</Properties>
</file>