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jpeg" ContentType="image/jpeg"/>
  <Default Extension="png" ContentType="image/png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&#65279;<?xml version="1.0" encoding="utf-8" standalone="yes"?><Relationships xmlns="http://schemas.openxmlformats.org/package/2006/relationships"><Relationship Id="rId1" Type="http://schemas.openxmlformats.org/officeDocument/2006/relationships/officeDocument" Target="ppt/presentation.xml" /><Relationship Id="rId2" Type="http://schemas.openxmlformats.org/package/2006/relationships/metadata/core-properties" Target="docProps/core.xml" /><Relationship Id="rId3" Type="http://schemas.openxmlformats.org/officeDocument/2006/relationships/extended-properties" Target="docProps/app.xml" /><Relationship Id="rId4" Type="http://schemas.openxmlformats.org/package/2006/relationships/metadata/thumbnail" Target="docProps/thumbnail.jpeg" /><Relationship Id="rId5" Type="http://schemas.openxmlformats.org/officeDocument/2006/relationships/custom-properties" Target="docProps/custom.xml" /></Relationships>
</file>

<file path=ppt/presentation.xml><?xml version="1.0" encoding="utf-8"?>
<!--Generated by Aspose.Slides for .NET 24.12-->
<p:presentation xmlns:r="http://schemas.openxmlformats.org/officeDocument/2006/relationships" xmlns:a="http://schemas.openxmlformats.org/drawingml/2006/main" xmlns:p="http://schemas.openxmlformats.org/presentationml/2006/main">
  <p:sldMasterIdLst>
    <p:sldMasterId id="2147483648" r:id="rId1"/>
  </p:sldMasterIdLst>
  <p:notesMasterIdLst>
    <p:notesMasterId r:id="rId2"/>
  </p:notesMasterIdLst>
  <p:sldIdLst>
    <p:sldId id="259" r:id="rId3"/>
    <p:sldId id="257" r:id="rId4"/>
    <p:sldId id="264" r:id="rId5"/>
    <p:sldId id="267" r:id="rId6"/>
    <p:sldId id="266" r:id="rId7"/>
    <p:sldId id="287" r:id="rId8"/>
    <p:sldId id="268" r:id="rId9"/>
    <p:sldId id="269" r:id="rId10"/>
    <p:sldId id="293" r:id="rId11"/>
    <p:sldId id="291" r:id="rId12"/>
    <p:sldId id="271" r:id="rId13"/>
    <p:sldId id="263" r:id="rId14"/>
  </p:sldIdLst>
  <p:sldSz cx="11518900" cy="6480175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r="http://schemas.openxmlformats.org/officeDocument/2006/relationships" xmlns:a="http://schemas.openxmlformats.org/drawingml/2006/main" xmlns:p="http://schemas.openxmlformats.org/presentationml/2006/main">
  <p:showPr showNarration="1">
    <p:present/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0"/>
    </p:ext>
  </p:extLst>
</p:presentationPr>
</file>

<file path=ppt/tableStyles.xml><?xml version="1.0" encoding="utf-8"?>
<a:tblStyleLst xmlns:r="http://schemas.openxmlformats.org/officeDocument/2006/relationships"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8" d="100"/>
          <a:sy n="58" d="100"/>
        </p:scale>
        <p:origin x="30" y="9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>
        <p:scale>
          <a:sx n="1" d="100"/>
          <a:sy n="1" d="100"/>
        </p:scale>
        <p:origin x="0" y="0"/>
      </p:cViewPr>
      <p:guideLst/>
    </p:cSldViewPr>
  </p:notesViewPr>
  <p:gridSpacing cx="72008" cy="72008"/>
</p:viewPr>
</file>

<file path=ppt/_rels/presentation.xml.rels>&#65279;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 /><Relationship Id="rId10" Type="http://schemas.openxmlformats.org/officeDocument/2006/relationships/slide" Target="slides/slide8.xml" /><Relationship Id="rId11" Type="http://schemas.openxmlformats.org/officeDocument/2006/relationships/slide" Target="slides/slide9.xml" /><Relationship Id="rId12" Type="http://schemas.openxmlformats.org/officeDocument/2006/relationships/slide" Target="slides/slide10.xml" /><Relationship Id="rId13" Type="http://schemas.openxmlformats.org/officeDocument/2006/relationships/slide" Target="slides/slide11.xml" /><Relationship Id="rId14" Type="http://schemas.openxmlformats.org/officeDocument/2006/relationships/slide" Target="slides/slide12.xml" /><Relationship Id="rId15" Type="http://schemas.openxmlformats.org/officeDocument/2006/relationships/tags" Target="tags/tag20.xml" /><Relationship Id="rId16" Type="http://schemas.openxmlformats.org/officeDocument/2006/relationships/presProps" Target="presProps.xml" /><Relationship Id="rId17" Type="http://schemas.openxmlformats.org/officeDocument/2006/relationships/viewProps" Target="viewProps.xml" /><Relationship Id="rId18" Type="http://schemas.openxmlformats.org/officeDocument/2006/relationships/theme" Target="theme/theme1.xml" /><Relationship Id="rId19" Type="http://schemas.openxmlformats.org/officeDocument/2006/relationships/tableStyles" Target="tableStyles.xml" /><Relationship Id="rId2" Type="http://schemas.openxmlformats.org/officeDocument/2006/relationships/notesMaster" Target="notesMasters/notesMaster1.xml" /><Relationship Id="rId3" Type="http://schemas.openxmlformats.org/officeDocument/2006/relationships/slide" Target="slides/slide1.xml" /><Relationship Id="rId4" Type="http://schemas.openxmlformats.org/officeDocument/2006/relationships/slide" Target="slides/slide2.xml" /><Relationship Id="rId5" Type="http://schemas.openxmlformats.org/officeDocument/2006/relationships/slide" Target="slides/slide3.xml" /><Relationship Id="rId6" Type="http://schemas.openxmlformats.org/officeDocument/2006/relationships/slide" Target="slides/slide4.xml" /><Relationship Id="rId7" Type="http://schemas.openxmlformats.org/officeDocument/2006/relationships/slide" Target="slides/slide5.xml" /><Relationship Id="rId8" Type="http://schemas.openxmlformats.org/officeDocument/2006/relationships/slide" Target="slides/slide6.xml" /><Relationship Id="rId9" Type="http://schemas.openxmlformats.org/officeDocument/2006/relationships/slide" Target="slides/slide7.xml" /></Relationships>
</file>

<file path=ppt/notesMasters/_rels/notesMaster1.xml.rels>&#65279;<?xml version="1.0" encoding="utf-8" standalone="yes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716" y="1143000"/>
            <a:ext cx="548656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&#65279;<?xml version="1.0" encoding="utf-8" standalone="yes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&#65279;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440058" y="1060576"/>
            <a:ext cx="8640349" cy="2256160"/>
          </a:xfrm>
        </p:spPr>
        <p:txBody>
          <a:bodyPr anchor="b"/>
          <a:lstStyle>
            <a:lvl1pPr algn="ctr"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440058" y="3403742"/>
            <a:ext cx="8640349" cy="1564611"/>
          </a:xfrm>
        </p:spPr>
        <p:txBody>
          <a:bodyPr/>
          <a:lstStyle>
            <a:lvl1pPr marL="0" indent="0" algn="ctr">
              <a:buNone/>
              <a:defRPr sz="2270"/>
            </a:lvl1pPr>
            <a:lvl2pPr marL="431800" indent="0" algn="ctr">
              <a:buNone/>
              <a:defRPr sz="1890"/>
            </a:lvl2pPr>
            <a:lvl3pPr marL="864235" indent="0" algn="ctr">
              <a:buNone/>
              <a:defRPr sz="1700"/>
            </a:lvl3pPr>
            <a:lvl4pPr marL="1296035" indent="0" algn="ctr">
              <a:buNone/>
              <a:defRPr sz="1510"/>
            </a:lvl4pPr>
            <a:lvl5pPr marL="1727835" indent="0" algn="ctr">
              <a:buNone/>
              <a:defRPr sz="1510"/>
            </a:lvl5pPr>
            <a:lvl6pPr marL="2160270" indent="0" algn="ctr">
              <a:buNone/>
              <a:defRPr sz="1510"/>
            </a:lvl6pPr>
            <a:lvl7pPr marL="2592070" indent="0" algn="ctr">
              <a:buNone/>
              <a:defRPr sz="1510"/>
            </a:lvl7pPr>
            <a:lvl8pPr marL="3023870" indent="0" algn="ctr">
              <a:buNone/>
              <a:defRPr sz="1510"/>
            </a:lvl8pPr>
            <a:lvl9pPr marL="3456305" indent="0" algn="ctr">
              <a:buNone/>
              <a:defRPr sz="151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0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11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244333" y="345025"/>
            <a:ext cx="2484100" cy="549189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792032" y="345025"/>
            <a:ext cx="7308295" cy="549189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2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3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86032" y="1615615"/>
            <a:ext cx="9936401" cy="2695691"/>
          </a:xfrm>
        </p:spPr>
        <p:txBody>
          <a:bodyPr anchor="b"/>
          <a:lstStyle>
            <a:lvl1pPr>
              <a:defRPr sz="567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86032" y="4336809"/>
            <a:ext cx="9936401" cy="1417600"/>
          </a:xfrm>
        </p:spPr>
        <p:txBody>
          <a:bodyPr/>
          <a:lstStyle>
            <a:lvl1pPr marL="0" indent="0">
              <a:buNone/>
              <a:defRPr sz="2270">
                <a:solidFill>
                  <a:schemeClr val="tx1">
                    <a:tint val="75000"/>
                  </a:schemeClr>
                </a:solidFill>
              </a:defRPr>
            </a:lvl1pPr>
            <a:lvl2pPr marL="431800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23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2960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4pPr>
            <a:lvl5pPr marL="172783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5pPr>
            <a:lvl6pPr marL="21602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6pPr>
            <a:lvl7pPr marL="25920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7pPr>
            <a:lvl8pPr marL="3023870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8pPr>
            <a:lvl9pPr marL="3456305" indent="0">
              <a:buNone/>
              <a:defRPr sz="151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4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792032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832236" y="1725123"/>
            <a:ext cx="4896198" cy="411179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5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345025"/>
            <a:ext cx="9936401" cy="125258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3533" y="1588613"/>
            <a:ext cx="4873696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3533" y="2367168"/>
            <a:ext cx="4873696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832236" y="1588613"/>
            <a:ext cx="4897698" cy="778555"/>
          </a:xfrm>
        </p:spPr>
        <p:txBody>
          <a:bodyPr anchor="b"/>
          <a:lstStyle>
            <a:lvl1pPr marL="0" indent="0">
              <a:buNone/>
              <a:defRPr sz="2270" b="1"/>
            </a:lvl1pPr>
            <a:lvl2pPr marL="431800" indent="0">
              <a:buNone/>
              <a:defRPr sz="1890" b="1"/>
            </a:lvl2pPr>
            <a:lvl3pPr marL="864235" indent="0">
              <a:buNone/>
              <a:defRPr sz="1700" b="1"/>
            </a:lvl3pPr>
            <a:lvl4pPr marL="1296035" indent="0">
              <a:buNone/>
              <a:defRPr sz="1510" b="1"/>
            </a:lvl4pPr>
            <a:lvl5pPr marL="1727835" indent="0">
              <a:buNone/>
              <a:defRPr sz="1510" b="1"/>
            </a:lvl5pPr>
            <a:lvl6pPr marL="2160270" indent="0">
              <a:buNone/>
              <a:defRPr sz="1510" b="1"/>
            </a:lvl6pPr>
            <a:lvl7pPr marL="2592070" indent="0">
              <a:buNone/>
              <a:defRPr sz="1510" b="1"/>
            </a:lvl7pPr>
            <a:lvl8pPr marL="3023870" indent="0">
              <a:buNone/>
              <a:defRPr sz="1510" b="1"/>
            </a:lvl8pPr>
            <a:lvl9pPr marL="3456305" indent="0">
              <a:buNone/>
              <a:defRPr sz="151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832236" y="2367168"/>
            <a:ext cx="4897698" cy="348174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6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7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8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>
              <a:defRPr sz="3025"/>
            </a:lvl1pPr>
            <a:lvl2pPr>
              <a:defRPr sz="2645"/>
            </a:lvl2pPr>
            <a:lvl3pPr>
              <a:defRPr sz="2270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Layouts/slideLayout9.xml><?xml version="1.0" encoding="utf-8"?>
<p:sldLayout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93533" y="432031"/>
            <a:ext cx="3715650" cy="1512107"/>
          </a:xfrm>
        </p:spPr>
        <p:txBody>
          <a:bodyPr anchor="b"/>
          <a:lstStyle>
            <a:lvl1pPr>
              <a:defRPr sz="302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897698" y="933066"/>
            <a:ext cx="5832236" cy="4605327"/>
          </a:xfrm>
        </p:spPr>
        <p:txBody>
          <a:bodyPr/>
          <a:lstStyle>
            <a:lvl1pPr marL="0" indent="0">
              <a:buNone/>
              <a:defRPr sz="3025"/>
            </a:lvl1pPr>
            <a:lvl2pPr marL="431800" indent="0">
              <a:buNone/>
              <a:defRPr sz="2645"/>
            </a:lvl2pPr>
            <a:lvl3pPr marL="864235" indent="0">
              <a:buNone/>
              <a:defRPr sz="2270"/>
            </a:lvl3pPr>
            <a:lvl4pPr marL="1296035" indent="0">
              <a:buNone/>
              <a:defRPr sz="1890"/>
            </a:lvl4pPr>
            <a:lvl5pPr marL="1727835" indent="0">
              <a:buNone/>
              <a:defRPr sz="1890"/>
            </a:lvl5pPr>
            <a:lvl6pPr marL="2160270" indent="0">
              <a:buNone/>
              <a:defRPr sz="1890"/>
            </a:lvl6pPr>
            <a:lvl7pPr marL="2592070" indent="0">
              <a:buNone/>
              <a:defRPr sz="1890"/>
            </a:lvl7pPr>
            <a:lvl8pPr marL="3023870" indent="0">
              <a:buNone/>
              <a:defRPr sz="1890"/>
            </a:lvl8pPr>
            <a:lvl9pPr marL="3456305" indent="0">
              <a:buNone/>
              <a:defRPr sz="189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93533" y="1944138"/>
            <a:ext cx="3715650" cy="3601756"/>
          </a:xfrm>
        </p:spPr>
        <p:txBody>
          <a:bodyPr/>
          <a:lstStyle>
            <a:lvl1pPr marL="0" indent="0">
              <a:buNone/>
              <a:defRPr sz="1510"/>
            </a:lvl1pPr>
            <a:lvl2pPr marL="431800" indent="0">
              <a:buNone/>
              <a:defRPr sz="1325"/>
            </a:lvl2pPr>
            <a:lvl3pPr marL="864235" indent="0">
              <a:buNone/>
              <a:defRPr sz="1135"/>
            </a:lvl3pPr>
            <a:lvl4pPr marL="1296035" indent="0">
              <a:buNone/>
              <a:defRPr sz="945"/>
            </a:lvl4pPr>
            <a:lvl5pPr marL="1727835" indent="0">
              <a:buNone/>
              <a:defRPr sz="945"/>
            </a:lvl5pPr>
            <a:lvl6pPr marL="2160270" indent="0">
              <a:buNone/>
              <a:defRPr sz="945"/>
            </a:lvl6pPr>
            <a:lvl7pPr marL="2592070" indent="0">
              <a:buNone/>
              <a:defRPr sz="945"/>
            </a:lvl7pPr>
            <a:lvl8pPr marL="3023870" indent="0">
              <a:buNone/>
              <a:defRPr sz="945"/>
            </a:lvl8pPr>
            <a:lvl9pPr marL="3456305" indent="0">
              <a:buNone/>
              <a:defRPr sz="94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Ovr>
    <a:masterClrMapping/>
  </p:clrMapOvr>
  <p:transition/>
  <p:timing/>
</p:sldLayout>
</file>

<file path=ppt/slideMasters/_rels/slideMaster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792032" y="345025"/>
            <a:ext cx="9936401" cy="1252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92032" y="1725123"/>
            <a:ext cx="9936401" cy="4111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792032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816154" y="6006427"/>
            <a:ext cx="3888157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136329" y="6006427"/>
            <a:ext cx="2592105" cy="3450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iming/>
  <p:txStyles>
    <p:titleStyle>
      <a:lvl1pPr algn="l" defTabSz="864235" rtl="0" eaLnBrk="1" latinLnBrk="0" hangingPunct="1">
        <a:lnSpc>
          <a:spcPct val="90000"/>
        </a:lnSpc>
        <a:spcBef>
          <a:spcPct val="0"/>
        </a:spcBef>
        <a:buNone/>
        <a:defRPr sz="415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00" indent="-215900" algn="l" defTabSz="864235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5" kern="1200">
          <a:solidFill>
            <a:schemeClr val="tx1"/>
          </a:solidFill>
          <a:latin typeface="+mn-lt"/>
          <a:ea typeface="+mn-ea"/>
          <a:cs typeface="+mn-cs"/>
        </a:defRPr>
      </a:lvl1pPr>
      <a:lvl2pPr marL="64770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2270" kern="1200">
          <a:solidFill>
            <a:schemeClr val="tx1"/>
          </a:solidFill>
          <a:latin typeface="+mn-lt"/>
          <a:ea typeface="+mn-ea"/>
          <a:cs typeface="+mn-cs"/>
        </a:defRPr>
      </a:lvl2pPr>
      <a:lvl3pPr marL="10801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4373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3761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079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39770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672205" indent="-215900" algn="l" defTabSz="864235" rtl="0" eaLnBrk="1" latinLnBrk="0" hangingPunct="1">
        <a:lnSpc>
          <a:spcPct val="90000"/>
        </a:lnSpc>
        <a:spcBef>
          <a:spcPct val="95000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80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42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60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783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602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920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23870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6305" algn="l" defTabSz="864235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10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6.xml" /><Relationship Id="rId5" Type="http://schemas.openxmlformats.org/officeDocument/2006/relationships/tags" Target="../tags/tag17.xml" /><Relationship Id="rId6" Type="http://schemas.openxmlformats.org/officeDocument/2006/relationships/image" Target="../media/image8.jpeg" /></Relationships>
</file>

<file path=ppt/slides/_rels/slide11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9.jpeg" /><Relationship Id="rId3" Type="http://schemas.openxmlformats.org/officeDocument/2006/relationships/tags" Target="../tags/tag18.xml" /><Relationship Id="rId4" Type="http://schemas.openxmlformats.org/officeDocument/2006/relationships/tags" Target="../tags/tag19.xml" /></Relationships>
</file>

<file path=ppt/slides/_rels/slide1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1.png" /><Relationship Id="rId3" Type="http://schemas.openxmlformats.org/officeDocument/2006/relationships/image" Target="../media/image2.png" /></Relationships>
</file>

<file path=ppt/slides/_rels/slide2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notesSlide" Target="../notesSlides/notesSlide1.xml" /><Relationship Id="rId3" Type="http://schemas.openxmlformats.org/officeDocument/2006/relationships/image" Target="../media/image3.png" /><Relationship Id="rId4" Type="http://schemas.openxmlformats.org/officeDocument/2006/relationships/image" Target="../media/image4.png" /><Relationship Id="rId5" Type="http://schemas.openxmlformats.org/officeDocument/2006/relationships/tags" Target="../tags/tag1.xml" /><Relationship Id="rId6" Type="http://schemas.openxmlformats.org/officeDocument/2006/relationships/image" Target="../media/image2.png" /></Relationships>
</file>

<file path=ppt/slides/_rels/slide3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tags" Target="../tags/tag2.xml" /><Relationship Id="rId4" Type="http://schemas.openxmlformats.org/officeDocument/2006/relationships/tags" Target="../tags/tag3.xml" /><Relationship Id="rId5" Type="http://schemas.openxmlformats.org/officeDocument/2006/relationships/image" Target="../media/image2.png" /></Relationships>
</file>

<file path=ppt/slides/_rels/slide4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4.xml" /><Relationship Id="rId5" Type="http://schemas.openxmlformats.org/officeDocument/2006/relationships/tags" Target="../tags/tag5.xml" /></Relationships>
</file>

<file path=ppt/slides/_rels/slide5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6.xml" /><Relationship Id="rId5" Type="http://schemas.openxmlformats.org/officeDocument/2006/relationships/tags" Target="../tags/tag7.xml" /></Relationships>
</file>

<file path=ppt/slides/_rels/slide6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8.xml" /><Relationship Id="rId5" Type="http://schemas.openxmlformats.org/officeDocument/2006/relationships/tags" Target="../tags/tag9.xml" /><Relationship Id="rId6" Type="http://schemas.openxmlformats.org/officeDocument/2006/relationships/image" Target="../media/image6.jpeg" /><Relationship Id="rId7" Type="http://schemas.openxmlformats.org/officeDocument/2006/relationships/image" Target="../media/image7.jpeg" /></Relationships>
</file>

<file path=ppt/slides/_rels/slide7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0.xml" /><Relationship Id="rId5" Type="http://schemas.openxmlformats.org/officeDocument/2006/relationships/tags" Target="../tags/tag11.xml" /></Relationships>
</file>

<file path=ppt/slides/_rels/slide8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2.xml" /><Relationship Id="rId5" Type="http://schemas.openxmlformats.org/officeDocument/2006/relationships/tags" Target="../tags/tag13.xml" /></Relationships>
</file>

<file path=ppt/slides/_rels/slide9.xml.rels>&#65279;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 /><Relationship Id="rId2" Type="http://schemas.openxmlformats.org/officeDocument/2006/relationships/image" Target="../media/image5.png" /><Relationship Id="rId3" Type="http://schemas.openxmlformats.org/officeDocument/2006/relationships/image" Target="../media/image2.png" /><Relationship Id="rId4" Type="http://schemas.openxmlformats.org/officeDocument/2006/relationships/tags" Target="../tags/tag14.xml" /><Relationship Id="rId5" Type="http://schemas.openxmlformats.org/officeDocument/2006/relationships/tags" Target="../tags/tag15.xml" /></Relationships>
</file>

<file path=ppt/slides/slide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pic>
        <p:nvPicPr>
          <p:cNvPr id="3" name="图片 2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7700" y="1330960"/>
            <a:ext cx="8436610" cy="205803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0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3.时间轴记录:(折线图)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270000" y="2032000"/>
            <a:ext cx="8001000" cy="4064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11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4" name="图片 3" descr="抗感锋云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"/>
            <a:ext cx="11520170" cy="647827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诊疗体会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441325" y="1778000"/>
            <a:ext cx="1095184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1.疗效评价：药物耐受性可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2.局限性：无血培养依据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3.结论：可以</a:t>
            </a:r>
          </a:p>
        </p:txBody>
      </p:sp>
    </p:spTree>
  </p:cSld>
  <p:clrMapOvr>
    <a:masterClrMapping/>
  </p:clrMapOvr>
  <p:transition/>
  <p:timing/>
</p:sld>
</file>

<file path=ppt/slides/slide1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5" name="图片 4" descr="MDR实战营虚拟背景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5875"/>
            <a:ext cx="11602085" cy="652653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95780" y="1884680"/>
            <a:ext cx="8009255" cy="189611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感谢观看  </a:t>
            </a:r>
          </a:p>
          <a:p>
            <a:pPr algn="l">
              <a:spcBef>
                <a:spcPct val="0"/>
              </a:spcBef>
              <a:buFontTx/>
              <a:buNone/>
            </a:pPr>
            <a:r>
              <a:rPr lang="en-US" altLang="zh-CN" sz="5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rPr>
              <a:t>            敬请指导</a:t>
            </a:r>
          </a:p>
        </p:txBody>
      </p:sp>
      <p:pic>
        <p:nvPicPr>
          <p:cNvPr id="7" name="图片 6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314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2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8" name="图片 7" descr="MDR实战营虚拟背景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0"/>
            <a:ext cx="11597640" cy="6523990"/>
          </a:xfrm>
          <a:prstGeom prst="rect">
            <a:avLst/>
          </a:prstGeom>
        </p:spPr>
      </p:pic>
      <p:pic>
        <p:nvPicPr>
          <p:cNvPr id="9" name="图片 8" descr="闪电菌群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1255395"/>
            <a:ext cx="6325870" cy="5224145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5"/>
            </p:custDataLst>
          </p:nvPr>
        </p:nvSpPr>
        <p:spPr>
          <a:xfrm>
            <a:off x="859155" y="2281555"/>
            <a:ext cx="10011410" cy="107759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altLang="zh-CN" sz="4000" b="1" kern="100">
                <a:solidFill>
                  <a:schemeClr val="bg1"/>
                </a:solidFill>
                <a:latin typeface="Arial Regular" panose="020b0704020202020204" charset="0"/>
                <a:ea typeface="微软雅黑" panose="020b0503020204020204" charset="-122"/>
                <a:cs typeface="Times New Roman" panose="02020603050405020304" pitchFamily="18" charset="0"/>
              </a:rPr>
              <a:t>移植后一例感染使用依拉环素病例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7430" y="187960"/>
            <a:ext cx="2691130" cy="657225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3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3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病例简介</a:t>
            </a:r>
          </a:p>
        </p:txBody>
      </p:sp>
      <p:sp>
        <p:nvSpPr>
          <p:cNvPr id="19" name="矩形 18"/>
          <p:cNvSpPr txBox="1"/>
          <p:nvPr>
            <p:custDataLst>
              <p:tags r:id="rId4"/>
            </p:custDataLst>
          </p:nvPr>
        </p:nvSpPr>
        <p:spPr>
          <a:xfrm>
            <a:off x="854710" y="1652905"/>
            <a:ext cx="1012126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摘要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1.独特性：细胞0期，感染重</a:t>
            </a:r>
          </a:p>
          <a:p>
            <a:endParaRPr lang="zh-CN" altLang="en-US" sz="2000" b="0">
              <a:solidFill>
                <a:schemeClr val="tx1"/>
              </a:solidFill>
              <a:latin typeface="微软雅黑" panose="020b0503020204020204" charset="-122"/>
              <a:cs typeface="+mn-ea"/>
              <a:sym typeface="+mn-lt"/>
            </a:endParaRP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2.背景：患者移植过程中合并感染</a:t>
            </a:r>
          </a:p>
        </p:txBody>
      </p:sp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4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患者基础信息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106660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1.人口学信息：11岁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2.主诉：患者确诊为淋巴瘤，为行移植入院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3.既往史：无特殊</a:t>
            </a:r>
          </a:p>
        </p:txBody>
      </p:sp>
    </p:spTree>
  </p:cSld>
  <p:clrMapOvr>
    <a:masterClrMapping/>
  </p:clrMapOvr>
  <p:transition/>
  <p:timing/>
</p:sld>
</file>

<file path=ppt/slides/slide5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1.体格检查：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体温最高39.6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2.辅助检查：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胸片，头ct</a:t>
            </a:r>
          </a:p>
        </p:txBody>
      </p:sp>
    </p:spTree>
  </p:cSld>
  <p:clrMapOvr>
    <a:masterClrMapping/>
  </p:clrMapOvr>
  <p:transition/>
  <p:timing/>
</p:sld>
</file>

<file path=ppt/slides/slide6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入院后检查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396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en-US" altLang="en-US" sz="2000" b="0">
                <a:latin typeface="微软雅黑" panose="020b0503020204020204" charset="-122"/>
                <a:cs typeface="+mn-ea"/>
                <a:sym typeface="+mn-lt"/>
              </a:rPr>
              <a:t>3.影像学检查：</a:t>
            </a:r>
          </a:p>
        </p:txBody>
      </p:sp>
      <p:pic>
        <p:nvPicPr>
          <p:cNvPr id="20" name="New picture" title=""/>
          <p:cNvPicPr/>
          <p:nvPr/>
        </p:nvPicPr>
        <p:blipFill>
          <a:blip r:embed="rId6"/>
          <a:stretch>
            <a:fillRect/>
          </a:stretch>
        </p:blipFill>
        <p:spPr>
          <a:xfrm>
            <a:off x="1016000" y="1905000"/>
            <a:ext cx="3810000" cy="2286000"/>
          </a:xfrm>
          <a:prstGeom prst="rect">
            <a:avLst/>
          </a:prstGeom>
        </p:spPr>
      </p:pic>
      <p:pic>
        <p:nvPicPr>
          <p:cNvPr id="21" name="New picture" title=""/>
          <p:cNvPicPr/>
          <p:nvPr/>
        </p:nvPicPr>
        <p:blipFill>
          <a:blip r:embed="rId7"/>
          <a:stretch>
            <a:fillRect/>
          </a:stretch>
        </p:blipFill>
        <p:spPr>
          <a:xfrm>
            <a:off x="5080000" y="1905000"/>
            <a:ext cx="3810000" cy="2286000"/>
          </a:xfrm>
          <a:prstGeom prst="rect">
            <a:avLst/>
          </a:prstGeom>
        </p:spPr>
      </p:pic>
    </p:spTree>
  </p:cSld>
  <p:clrMapOvr>
    <a:masterClrMapping/>
  </p:clrMapOvr>
  <p:transition/>
  <p:timing/>
</p:sld>
</file>

<file path=ppt/slides/slide7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诊断评估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4535" y="1457960"/>
            <a:ext cx="10542270" cy="1310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诊断评估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1.初步诊断：淋巴瘤感染性发热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2.诊断依据：临床</a:t>
            </a:r>
          </a:p>
          <a:p>
            <a:r>
              <a:rPr lang="zh-CN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3.鉴别诊断：无特殊</a:t>
            </a:r>
          </a:p>
        </p:txBody>
      </p:sp>
    </p:spTree>
  </p:cSld>
  <p:clrMapOvr>
    <a:masterClrMapping/>
  </p:clrMapOvr>
  <p:transition/>
  <p:timing/>
</p:sld>
</file>

<file path=ppt/slides/slide8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7010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1.药物（先给予替加，耐受性不佳，给予依拉环素）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2.手术（无）</a:t>
            </a:r>
          </a:p>
        </p:txBody>
      </p:sp>
    </p:spTree>
  </p:cSld>
  <p:clrMapOvr>
    <a:masterClrMapping/>
  </p:clrMapOvr>
  <p:transition/>
  <p:timing/>
</p:sld>
</file>

<file path=ppt/slides/slide9.xml><?xml version="1.0" encoding="utf-8"?>
<p:sld xmlns:a="http://schemas.openxmlformats.org/drawingml/2006/main" xmlns:r="http://schemas.openxmlformats.org/officeDocument/2006/relationships" xmlns:m="http://schemas.openxmlformats.org/officeDocument/2006/math" xmlns:w="http://schemas.openxmlformats.org/wordprocessingml/2006/main" xmlns:wp="http://schemas.openxmlformats.org/drawingml/2006/wordprocessingDrawing" xmlns:a14="http://schemas.microsoft.com/office/drawing/2010/main" xmlns:mc="http://schemas.openxmlformats.org/markup-compatibility/2006" xmlns:p14="http://schemas.microsoft.com/office/powerpoint/2010/main" xmlns:p15="http://schemas.microsoft.com/office/powerpoint/2012/main" xmlns:p159="http://schemas.microsoft.com/office/powerpoint/2015/09/main" xmlns:p="http://schemas.openxmlformats.org/presentationml/2006/main">
  <p:cSld name="">
    <p:spTree>
      <p:nvGrpSpPr>
        <p:cNvPr id="1" name=""/>
        <p:cNvGrpSpPr/>
        <p:nvPr/>
      </p:nvGrpSpPr>
      <p:grpSpPr>
        <a:xfrm>
          <a:off x="0" y="0"/>
          <a:ext cx="0" cy="0"/>
        </a:xfrm>
      </p:grpSpPr>
      <p:pic>
        <p:nvPicPr>
          <p:cNvPr id="2" name="图片 1" descr="MDR实战营虚拟背景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0"/>
            <a:ext cx="11518900" cy="6479540"/>
          </a:xfrm>
          <a:prstGeom prst="rect">
            <a:avLst/>
          </a:prstGeom>
        </p:spPr>
      </p:pic>
      <p:pic>
        <p:nvPicPr>
          <p:cNvPr id="6" name="图片 5" descr="MDR 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0180" y="5775960"/>
            <a:ext cx="2278380" cy="556260"/>
          </a:xfrm>
          <a:prstGeom prst="rect">
            <a:avLst/>
          </a:prstGeom>
        </p:spPr>
      </p:pic>
      <p:sp>
        <p:nvSpPr>
          <p:cNvPr id="10" name="文本框 9"/>
          <p:cNvSpPr txBox="1"/>
          <p:nvPr>
            <p:custDataLst>
              <p:tags r:id="rId4"/>
            </p:custDataLst>
          </p:nvPr>
        </p:nvSpPr>
        <p:spPr>
          <a:xfrm>
            <a:off x="724535" y="605155"/>
            <a:ext cx="3904615" cy="85280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l">
              <a:lnSpc>
                <a:spcPct val="150000"/>
              </a:lnSpc>
            </a:pPr>
            <a:r>
              <a:rPr lang="zh-CN" sz="2000" b="0" kern="100">
                <a:solidFill>
                  <a:srgbClr val="411F78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● 治疗过程</a:t>
            </a:r>
          </a:p>
        </p:txBody>
      </p:sp>
      <p:sp>
        <p:nvSpPr>
          <p:cNvPr id="19" name="矩形 18"/>
          <p:cNvSpPr txBox="1"/>
          <p:nvPr>
            <p:custDataLst>
              <p:tags r:id="rId5"/>
            </p:custDataLst>
          </p:nvPr>
        </p:nvSpPr>
        <p:spPr>
          <a:xfrm>
            <a:off x="725170" y="1457960"/>
            <a:ext cx="10541635" cy="1005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3.微生物/病理结果（无）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4.方案调整（无调整）</a:t>
            </a:r>
          </a:p>
          <a:p>
            <a:r>
              <a:rPr lang="en-US" altLang="en-US" sz="2000" b="0">
                <a:solidFill>
                  <a:schemeClr val="tx1"/>
                </a:solidFill>
                <a:latin typeface="微软雅黑" panose="020b0503020204020204" charset="-122"/>
                <a:cs typeface="+mn-ea"/>
                <a:sym typeface="+mn-lt"/>
              </a:rPr>
              <a:t>5.指标追踪（体温下降）</a:t>
            </a:r>
          </a:p>
        </p:txBody>
      </p:sp>
    </p:spTree>
  </p:cSld>
  <p:clrMapOvr>
    <a:masterClrMapping/>
  </p:clrMapOvr>
  <p:transition/>
  <p:timing/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AS_NET" val="4.0.30319.42000"/>
  <p:tag name="AS_OS" val="Microsoft Windows NT 10.0.14393.0"/>
  <p:tag name="AS_RELEASE_DATE" val="2024.12.14"/>
  <p:tag name="AS_TITLE" val="Aspose.Slides for .NET 4.0 Client Profile"/>
  <p:tag name="AS_VERSION" val="24.12"/>
</p:tagLst>
</file>

<file path=ppt/tags/tag3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DIAGRAM_VIRTUALLY_FRAME" val="{&quot;height&quot;:273.45,&quot;left&quot;:146.55,&quot;top&quot;:130.3,&quot;width&quot;:658.05}"/>
</p:tagLst>
</file>

<file path=ppt/theme/theme1.xml><?xml version="1.0" encoding="utf-8"?>
<a:theme xmlns:r="http://schemas.openxmlformats.org/officeDocument/2006/relationships"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微软雅黑" panose="020b0503020204020204" charset="-122"/>
        <a:cs typeface="Arial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r="http://schemas.openxmlformats.org/officeDocument/2006/relationships"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:vt="http://schemas.openxmlformats.org/officeDocument/2006/docPropsVTypes" xmlns="http://schemas.openxmlformats.org/officeDocument/2006/extended-properties">
  <Company/>
  <PresentationFormat>自定义</PresentationFormat>
  <Paragraphs>36</Paragraphs>
  <Slides>12</Slides>
  <Notes>1</Notes>
  <TotalTime>0</TotalTime>
  <HiddenSlides>0</HiddenSlides>
  <MMClips>0</MMClips>
  <ScaleCrop>0</ScaleCrop>
  <HeadingPairs>
    <vt:vector baseType="variant" size="6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baseType="lpstr" size="20">
      <vt:lpstr>Arial</vt:lpstr>
      <vt:lpstr>Calibri</vt:lpstr>
      <vt:lpstr>Calibri Light</vt:lpstr>
      <vt:lpstr>Arial Regular</vt:lpstr>
      <vt:lpstr>微软雅黑</vt:lpstr>
      <vt:lpstr>Times New Roman</vt:lpstr>
      <vt:lpstr>Courier New</vt:lpstr>
      <vt:lpstr>WPS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0</LinksUpToDate>
  <SharedDoc>0</SharedDoc>
  <HyperlinksChanged>0</HyperlinksChanged>
  <Application>Aspose.Slides for .NET</Application>
  <AppVersion>24.1200</AppVersion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cp:lastModifiedBy>国际循环</cp:lastModifiedBy>
  <cp:revision>38</cp:revision>
  <dcterms:created xsi:type="dcterms:W3CDTF">2025-04-26T19:54:00Z</dcterms:created>
  <dcterms:modified xsi:type="dcterms:W3CDTF">2025-08-01T16:24:39Z</dcterms:modified>
</cp:coreProperties>
</file>

<file path=docProps/custom.xml><?xml version="1.0" encoding="utf-8"?>
<Properties xmlns:vt="http://schemas.openxmlformats.org/officeDocument/2006/docPropsVTypes" xmlns="http://schemas.openxmlformats.org/officeDocument/2006/custom-properties">
  <property fmtid="{D5CDD505-2E9C-101B-9397-08002B2CF9AE}" pid="2" name="ICV">
    <vt:lpwstr>37B64F04178DAFC60E3A0D687883D5A4_43</vt:lpwstr>
  </property>
  <property fmtid="{D5CDD505-2E9C-101B-9397-08002B2CF9AE}" pid="3" name="KSOProductBuildVer">
    <vt:lpwstr>2052-12.1.0.21171</vt:lpwstr>
  </property>
</Properties>
</file>