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4663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依拉环素治疗期间CRP和WBC均有下降，且CT显示有所好转，但仍会持续起伏，腹水等多部位培养结果仍持续显示XDR鲍曼不动杆菌，但对比使用替加环素联合时出现的肝功能和凝血功能再次恶化的现象，换用依拉环素后有所改善，显示依拉环素对肝功能和凝血功能影响较替加环素更小</a:t>
            </a:r>
          </a:p>
          <a:p>
            <a:r>
              <a:rPr lang="en-US" altLang="en-US" sz="2000" b="0">
                <a:solidFill>
                  <a:schemeClr val="tx1"/>
                </a:solidFill>
                <a:latin typeface="微软雅黑" panose="020b0503020204020204" charset="-122"/>
                <a:cs typeface="+mn-ea"/>
                <a:sym typeface="+mn-lt"/>
              </a:rPr>
              <a:t>2.局限性：感染迁延的问题</a:t>
            </a:r>
          </a:p>
          <a:p>
            <a:r>
              <a:rPr lang="en-US" altLang="en-US" sz="2000" b="0">
                <a:solidFill>
                  <a:schemeClr val="tx1"/>
                </a:solidFill>
                <a:latin typeface="微软雅黑" panose="020b0503020204020204" charset="-122"/>
                <a:cs typeface="+mn-ea"/>
                <a:sym typeface="+mn-lt"/>
              </a:rPr>
              <a:t>
肠瘘（空肠上段）持续存在</a:t>
            </a:r>
          </a:p>
          <a:p>
            <a:r>
              <a:rPr lang="en-US" altLang="en-US" sz="2000" b="0">
                <a:solidFill>
                  <a:schemeClr val="tx1"/>
                </a:solidFill>
                <a:latin typeface="微软雅黑" panose="020b0503020204020204" charset="-122"/>
                <a:cs typeface="+mn-ea"/>
                <a:sym typeface="+mn-lt"/>
              </a:rPr>
              <a:t>
AGI，肠源性感染源源不断</a:t>
            </a:r>
          </a:p>
          <a:p>
            <a:r>
              <a:rPr lang="en-US" altLang="en-US" sz="2000" b="0">
                <a:solidFill>
                  <a:schemeClr val="tx1"/>
                </a:solidFill>
                <a:latin typeface="微软雅黑" panose="020b0503020204020204" charset="-122"/>
                <a:cs typeface="+mn-ea"/>
                <a:sym typeface="+mn-lt"/>
              </a:rPr>
              <a:t>
骨质破坏：感染？</a:t>
            </a:r>
          </a:p>
          <a:p>
            <a:r>
              <a:rPr lang="en-US" altLang="en-US" sz="2000" b="0">
                <a:solidFill>
                  <a:schemeClr val="tx1"/>
                </a:solidFill>
                <a:latin typeface="微软雅黑" panose="020b0503020204020204" charset="-122"/>
                <a:cs typeface="+mn-ea"/>
                <a:sym typeface="+mn-lt"/>
              </a:rPr>
              <a:t>
免疫功能低下：胸腺肽？其他？继发曲霉感染</a:t>
            </a:r>
          </a:p>
          <a:p>
            <a:r>
              <a:rPr lang="en-US" altLang="en-US" sz="2000" b="0">
                <a:solidFill>
                  <a:schemeClr val="tx1"/>
                </a:solidFill>
                <a:latin typeface="微软雅黑" panose="020b0503020204020204" charset="-122"/>
                <a:cs typeface="+mn-ea"/>
                <a:sym typeface="+mn-lt"/>
              </a:rPr>
              <a:t>3.结论：对于感染首先要明确感染灶，做好引流，在抗生素选择上结合培养结果，精准选择抗生素，同时需要考虑到抗生素安全性，避免出现毒副作用</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一例重症感染患者的诊疗病例报告</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1.独特性：患者术后反复感染，且难以清除，不断出现新发感染灶，难以彻底引流，多部位检出XDR鲍曼不动杆菌</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2.背景：腹主动脉瘤切除术后，患者反复感染，且难以清除，同时伴有急性肝功能不全、凝血功能障碍，治疗过程中还出现肠瘘、肠麻痹，难以确定全部感染灶，多部位检出XDR鲍曼</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86258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1.人口学信息：85岁，男性</a:t>
            </a:r>
          </a:p>
          <a:p>
            <a:r>
              <a:rPr lang="en-US" altLang="en-US" sz="2000" b="0">
                <a:solidFill>
                  <a:schemeClr val="tx1"/>
                </a:solidFill>
                <a:latin typeface="微软雅黑" panose="020b0503020204020204" charset="-122"/>
                <a:cs typeface="+mn-ea"/>
                <a:sym typeface="+mn-lt"/>
              </a:rPr>
              <a:t>2.主诉：腰背疼痛伴发热2月，加重1月</a:t>
            </a:r>
          </a:p>
          <a:p>
            <a:r>
              <a:rPr lang="en-US" altLang="en-US" sz="2000" b="0">
                <a:solidFill>
                  <a:schemeClr val="tx1"/>
                </a:solidFill>
                <a:latin typeface="微软雅黑" panose="020b0503020204020204" charset="-122"/>
                <a:cs typeface="+mn-ea"/>
                <a:sym typeface="+mn-lt"/>
              </a:rPr>
              <a:t>
患者2月前无明显诱因下出现腰背疼痛、呼吸困难，伴畏寒发热，予外院治疗（具体不详）后退热，但仍反复腰痛</a:t>
            </a:r>
          </a:p>
          <a:p>
            <a:r>
              <a:rPr lang="en-US" altLang="en-US" sz="2000" b="0">
                <a:solidFill>
                  <a:schemeClr val="tx1"/>
                </a:solidFill>
                <a:latin typeface="微软雅黑" panose="020b0503020204020204" charset="-122"/>
                <a:cs typeface="+mn-ea"/>
                <a:sym typeface="+mn-lt"/>
              </a:rPr>
              <a:t>
1月前再次出现发热伴腰痛加重，外院CTA：腹主动脉支架植入术后，支架起始处假性动脉瘤伴破裂血肿，右肺动脉远端肺栓塞，血培养（20d前）：产气克雷伯杆菌（产ESBL）</a:t>
            </a:r>
          </a:p>
          <a:p>
            <a:r>
              <a:rPr lang="en-US" altLang="en-US" sz="2000" b="0">
                <a:solidFill>
                  <a:schemeClr val="tx1"/>
                </a:solidFill>
                <a:latin typeface="微软雅黑" panose="020b0503020204020204" charset="-122"/>
                <a:cs typeface="+mn-ea"/>
                <a:sym typeface="+mn-lt"/>
              </a:rPr>
              <a:t>
亚胺培南抗感染、阿加曲班抗凝等治疗，现患者仍感腰背明显，无发热，血培养转阴</a:t>
            </a:r>
          </a:p>
          <a:p>
            <a:r>
              <a:rPr lang="en-US" altLang="en-US" sz="2000" b="0">
                <a:solidFill>
                  <a:schemeClr val="tx1"/>
                </a:solidFill>
                <a:latin typeface="微软雅黑" panose="020b0503020204020204" charset="-122"/>
                <a:cs typeface="+mn-ea"/>
                <a:sym typeface="+mn-lt"/>
              </a:rPr>
              <a:t>
收入我院血管外科，择期手术</a:t>
            </a:r>
          </a:p>
          <a:p>
            <a:r>
              <a:rPr lang="en-US" altLang="en-US" sz="2000" b="0">
                <a:solidFill>
                  <a:schemeClr val="tx1"/>
                </a:solidFill>
                <a:latin typeface="微软雅黑" panose="020b0503020204020204" charset="-122"/>
                <a:cs typeface="+mn-ea"/>
                <a:sym typeface="+mn-lt"/>
              </a:rPr>
              <a:t>
术中所见：腹主动脉支架伴感染，支架刺入空肠形成内瘘，人工血管置换失败</a:t>
            </a:r>
          </a:p>
          <a:p>
            <a:r>
              <a:rPr lang="en-US" altLang="en-US" sz="2000" b="0">
                <a:solidFill>
                  <a:schemeClr val="tx1"/>
                </a:solidFill>
                <a:latin typeface="微软雅黑" panose="020b0503020204020204" charset="-122"/>
                <a:cs typeface="+mn-ea"/>
                <a:sym typeface="+mn-lt"/>
              </a:rPr>
              <a:t>
手术名称：腹主动脉瘤切除术+腹主动脉缝合术+腋动脉-股动脉人工血管搭桥+术股动脉-股动脉人工血管搭桥术++髂动脉结扎术+肱动脉缝合术+空肠穿孔修补术</a:t>
            </a:r>
          </a:p>
          <a:p>
            <a:r>
              <a:rPr lang="en-US" altLang="en-US" sz="2000" b="0">
                <a:solidFill>
                  <a:schemeClr val="tx1"/>
                </a:solidFill>
                <a:latin typeface="微软雅黑" panose="020b0503020204020204" charset="-122"/>
                <a:cs typeface="+mn-ea"/>
                <a:sym typeface="+mn-lt"/>
              </a:rPr>
              <a:t>
手术时间11h，腹主动脉阻断3h，出血4050ml，术中输血6100ml</a:t>
            </a:r>
          </a:p>
          <a:p>
            <a:r>
              <a:rPr lang="en-US" altLang="en-US" sz="2000" b="0">
                <a:solidFill>
                  <a:schemeClr val="tx1"/>
                </a:solidFill>
                <a:latin typeface="微软雅黑" panose="020b0503020204020204" charset="-122"/>
                <a:cs typeface="+mn-ea"/>
                <a:sym typeface="+mn-lt"/>
              </a:rPr>
              <a:t>
引流管6根：腹膜后、盆腔、皮下、双侧腹股沟、胸部</a:t>
            </a:r>
          </a:p>
          <a:p>
            <a:r>
              <a:rPr lang="en-US" altLang="en-US" sz="2000" b="0">
                <a:solidFill>
                  <a:schemeClr val="tx1"/>
                </a:solidFill>
                <a:latin typeface="微软雅黑" panose="020b0503020204020204" charset="-122"/>
                <a:cs typeface="+mn-ea"/>
                <a:sym typeface="+mn-lt"/>
              </a:rPr>
              <a:t>
术中需NE维持血压，Lac最高11mmol/L</a:t>
            </a:r>
          </a:p>
          <a:p>
            <a:r>
              <a:rPr lang="en-US" altLang="en-US" sz="2000" b="0">
                <a:solidFill>
                  <a:schemeClr val="tx1"/>
                </a:solidFill>
                <a:latin typeface="微软雅黑" panose="020b0503020204020204" charset="-122"/>
                <a:cs typeface="+mn-ea"/>
                <a:sym typeface="+mn-lt"/>
              </a:rPr>
              <a:t>
术后转入ICU</a:t>
            </a:r>
          </a:p>
          <a:p>
            <a:r>
              <a:rPr lang="en-US" altLang="en-US" sz="2000" b="0">
                <a:solidFill>
                  <a:schemeClr val="tx1"/>
                </a:solidFill>
                <a:latin typeface="微软雅黑" panose="020b0503020204020204" charset="-122"/>
                <a:cs typeface="+mn-ea"/>
                <a:sym typeface="+mn-lt"/>
              </a:rPr>
              <a:t>3.既往史：2020年因“腹主动脉夹层” 于外院行“腹主动脉覆膜支架植入术” ；2021年因冠心病于外院行“冠脉支架植入术”，有高血压、糖尿病病史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1"/>
            <a:ext cx="10541635" cy="144170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Day1入院检查（血管外科）：神志清，精神可，T 37.5℃，HR 95bpm，BP 125/75mmHg，心肺听诊未闻及明显异常杂音</a:t>
            </a:r>
          </a:p>
          <a:p>
            <a:r>
              <a:rPr lang="en-US" altLang="en-US" sz="2000" b="0">
                <a:solidFill>
                  <a:schemeClr val="tx1"/>
                </a:solidFill>
                <a:latin typeface="微软雅黑" panose="020b0503020204020204" charset="-122"/>
                <a:cs typeface="+mn-ea"/>
                <a:sym typeface="+mn-lt"/>
              </a:rPr>
              <a:t>
腹平软，未见腹壁浅静脉曲张，肠鸣音3~4次/分，移动性浊音（-），中腹部轻压痛，无明显反跳痛，腹部扪及明显搏动性包块</a:t>
            </a:r>
          </a:p>
          <a:p>
            <a:r>
              <a:rPr lang="en-US" altLang="en-US" sz="2000" b="0">
                <a:solidFill>
                  <a:schemeClr val="tx1"/>
                </a:solidFill>
                <a:latin typeface="微软雅黑" panose="020b0503020204020204" charset="-122"/>
                <a:cs typeface="+mn-ea"/>
                <a:sym typeface="+mn-lt"/>
              </a:rPr>
              <a:t>
双侧股动脉（+），腘动脉（+），足背动脉（+），双下肢感觉未见明显异常</a:t>
            </a:r>
          </a:p>
          <a:p>
            <a:r>
              <a:rPr lang="en-US" altLang="en-US" sz="2000" b="0">
                <a:solidFill>
                  <a:schemeClr val="tx1"/>
                </a:solidFill>
                <a:latin typeface="微软雅黑" panose="020b0503020204020204" charset="-122"/>
                <a:cs typeface="+mn-ea"/>
                <a:sym typeface="+mn-lt"/>
              </a:rPr>
              <a:t>
实验室检查：</a:t>
            </a:r>
          </a:p>
          <a:p>
            <a:r>
              <a:rPr lang="en-US" altLang="en-US" sz="2000" b="0">
                <a:solidFill>
                  <a:schemeClr val="tx1"/>
                </a:solidFill>
                <a:latin typeface="微软雅黑" panose="020b0503020204020204" charset="-122"/>
                <a:cs typeface="+mn-ea"/>
                <a:sym typeface="+mn-lt"/>
              </a:rPr>
              <a:t>
WBC 12*109/L, N 90%，Plt 112*109/L，PCT 2.7</a:t>
            </a:r>
          </a:p>
          <a:p>
            <a:r>
              <a:rPr lang="en-US" altLang="en-US" sz="2000" b="0">
                <a:solidFill>
                  <a:schemeClr val="tx1"/>
                </a:solidFill>
                <a:latin typeface="微软雅黑" panose="020b0503020204020204" charset="-122"/>
                <a:cs typeface="+mn-ea"/>
                <a:sym typeface="+mn-lt"/>
              </a:rPr>
              <a:t>
凝血功能：正常</a:t>
            </a:r>
          </a:p>
          <a:p>
            <a:r>
              <a:rPr lang="en-US" altLang="en-US" sz="2000" b="0">
                <a:solidFill>
                  <a:schemeClr val="tx1"/>
                </a:solidFill>
                <a:latin typeface="微软雅黑" panose="020b0503020204020204" charset="-122"/>
                <a:cs typeface="+mn-ea"/>
                <a:sym typeface="+mn-lt"/>
              </a:rPr>
              <a:t>
BUN 14, Scr 150</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Day2转入ICU检查：</a:t>
            </a:r>
          </a:p>
          <a:p>
            <a:r>
              <a:rPr lang="en-US" altLang="en-US" sz="2000" b="0">
                <a:solidFill>
                  <a:schemeClr val="tx1"/>
                </a:solidFill>
                <a:latin typeface="微软雅黑" panose="020b0503020204020204" charset="-122"/>
                <a:cs typeface="+mn-ea"/>
                <a:sym typeface="+mn-lt"/>
              </a:rPr>
              <a:t>
全麻未醒，V-SIMV：FiO2 40%，Vt 450ml，f 14次/分，PS 10，PEEP 5</a:t>
            </a:r>
          </a:p>
          <a:p>
            <a:r>
              <a:rPr lang="en-US" altLang="en-US" sz="2000" b="0">
                <a:solidFill>
                  <a:schemeClr val="tx1"/>
                </a:solidFill>
                <a:latin typeface="微软雅黑" panose="020b0503020204020204" charset="-122"/>
                <a:cs typeface="+mn-ea"/>
                <a:sym typeface="+mn-lt"/>
              </a:rPr>
              <a:t>
T 35.5摄氏度，HR 81，BP 127/67（NE 0.1ug/kg·min），R 15</a:t>
            </a:r>
          </a:p>
          <a:p>
            <a:r>
              <a:rPr lang="en-US" altLang="en-US" sz="2000" b="0">
                <a:solidFill>
                  <a:schemeClr val="tx1"/>
                </a:solidFill>
                <a:latin typeface="微软雅黑" panose="020b0503020204020204" charset="-122"/>
                <a:cs typeface="+mn-ea"/>
                <a:sym typeface="+mn-lt"/>
              </a:rPr>
              <a:t>
腹平，辅料干燥，各引流管可见少量淡血性液体</a:t>
            </a:r>
          </a:p>
          <a:p>
            <a:r>
              <a:rPr lang="en-US" altLang="en-US" sz="2000" b="0">
                <a:solidFill>
                  <a:schemeClr val="tx1"/>
                </a:solidFill>
                <a:latin typeface="微软雅黑" panose="020b0503020204020204" charset="-122"/>
                <a:cs typeface="+mn-ea"/>
                <a:sym typeface="+mn-lt"/>
              </a:rPr>
              <a:t>
四肢皮温凉，双侧未及足背动脉搏动</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Day1腹主动脉管腔周围见团片状造影剂</a:t>
            </a:r>
          </a:p>
          <a:p>
            <a:r>
              <a:rPr lang="en-US" altLang="en-US" sz="2000" b="0">
                <a:solidFill>
                  <a:schemeClr val="tx1"/>
                </a:solidFill>
                <a:latin typeface="微软雅黑" panose="020b0503020204020204" charset="-122"/>
                <a:cs typeface="+mn-ea"/>
                <a:sym typeface="+mn-lt"/>
              </a:rPr>
              <a:t>
主动脉、脾动脉、肠系膜上动脉起始段、左肾动脉、两侧髂总动脉及髂外动脉、两侧股动脉粥样硬化，</a:t>
            </a:r>
          </a:p>
          <a:p>
            <a:r>
              <a:rPr lang="en-US" altLang="en-US" sz="2000" b="0">
                <a:solidFill>
                  <a:schemeClr val="tx1"/>
                </a:solidFill>
                <a:latin typeface="微软雅黑" panose="020b0503020204020204" charset="-122"/>
                <a:cs typeface="+mn-ea"/>
                <a:sym typeface="+mn-lt"/>
              </a:rPr>
              <a:t>
主动脉及右侧脐动脉溃疡形成, 右肾动脉不显影</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Day2转入ICU实验室检查</a:t>
            </a:r>
          </a:p>
          <a:p>
            <a:r>
              <a:rPr lang="en-US" altLang="en-US" sz="2000" b="0">
                <a:solidFill>
                  <a:schemeClr val="tx1"/>
                </a:solidFill>
                <a:latin typeface="微软雅黑" panose="020b0503020204020204" charset="-122"/>
                <a:cs typeface="+mn-ea"/>
                <a:sym typeface="+mn-lt"/>
              </a:rPr>
              <a:t>
ABG： pH 7.322，PaCO2 42.4，PaO2 155，BE -3，Hb 10.8g/dL，Lac 6.1</a:t>
            </a:r>
          </a:p>
          <a:p>
            <a:r>
              <a:rPr lang="en-US" altLang="en-US" sz="2000" b="0">
                <a:solidFill>
                  <a:schemeClr val="tx1"/>
                </a:solidFill>
                <a:latin typeface="微软雅黑" panose="020b0503020204020204" charset="-122"/>
                <a:cs typeface="+mn-ea"/>
                <a:sym typeface="+mn-lt"/>
              </a:rPr>
              <a:t>
WBC 11.7*109/L，N 90%，Plt 42*109/L，PCT 11.56，CRP 135</a:t>
            </a:r>
          </a:p>
          <a:p>
            <a:r>
              <a:rPr lang="en-US" altLang="en-US" sz="2000" b="0">
                <a:solidFill>
                  <a:schemeClr val="tx1"/>
                </a:solidFill>
                <a:latin typeface="微软雅黑" panose="020b0503020204020204" charset="-122"/>
                <a:cs typeface="+mn-ea"/>
                <a:sym typeface="+mn-lt"/>
              </a:rPr>
              <a:t>
PT 29s，APTT 52s，Fib 0.6，D-D12</a:t>
            </a:r>
          </a:p>
          <a:p>
            <a:r>
              <a:rPr lang="en-US" altLang="en-US" sz="2000" b="0">
                <a:solidFill>
                  <a:schemeClr val="tx1"/>
                </a:solidFill>
                <a:latin typeface="微软雅黑" panose="020b0503020204020204" charset="-122"/>
                <a:cs typeface="+mn-ea"/>
                <a:sym typeface="+mn-lt"/>
              </a:rPr>
              <a:t>
ALT/AST 1275/3662， TB/DB 118/66， BUN 18， Scr 244</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6"/>
          <a:stretch>
            <a:fillRect/>
          </a:stretch>
        </p:blipFill>
        <p:spPr>
          <a:xfrm>
            <a:off x="5080000" y="1905000"/>
            <a:ext cx="3810000" cy="2286000"/>
          </a:xfrm>
          <a:prstGeom prst="rect">
            <a:avLst/>
          </a:prstGeom>
        </p:spPr>
      </p:pic>
      <p:pic>
        <p:nvPicPr>
          <p:cNvPr id="22" name="New picture" title=""/>
          <p:cNvPicPr/>
          <p:nvPr/>
        </p:nvPicPr>
        <p:blipFill>
          <a:blip r:embed="rId6"/>
          <a:stretch>
            <a:fillRect/>
          </a:stretch>
        </p:blipFill>
        <p:spPr>
          <a:xfrm>
            <a:off x="1016000" y="4254500"/>
            <a:ext cx="3810000" cy="2286000"/>
          </a:xfrm>
          <a:prstGeom prst="rect">
            <a:avLst/>
          </a:prstGeom>
        </p:spPr>
      </p:pic>
      <p:pic>
        <p:nvPicPr>
          <p:cNvPr id="23" name="New picture" title=""/>
          <p:cNvPicPr/>
          <p:nvPr/>
        </p:nvPicPr>
        <p:blipFill>
          <a:blip r:embed="rId6"/>
          <a:stretch>
            <a:fillRect/>
          </a:stretch>
        </p:blipFill>
        <p:spPr>
          <a:xfrm>
            <a:off x="5080000" y="42545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16738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1.初步诊断：Day1入院诊断：</a:t>
            </a:r>
          </a:p>
          <a:p>
            <a:r>
              <a:rPr lang="zh-CN" altLang="en-US" sz="2000" b="0">
                <a:solidFill>
                  <a:schemeClr val="tx1"/>
                </a:solidFill>
                <a:latin typeface="微软雅黑" panose="020b0503020204020204" charset="-122"/>
                <a:cs typeface="+mn-ea"/>
                <a:sym typeface="+mn-lt"/>
              </a:rPr>
              <a:t>
腹主动脉夹层</a:t>
            </a:r>
          </a:p>
          <a:p>
            <a:r>
              <a:rPr lang="zh-CN" altLang="en-US" sz="2000" b="0">
                <a:solidFill>
                  <a:schemeClr val="tx1"/>
                </a:solidFill>
                <a:latin typeface="微软雅黑" panose="020b0503020204020204" charset="-122"/>
                <a:cs typeface="+mn-ea"/>
                <a:sym typeface="+mn-lt"/>
              </a:rPr>
              <a:t>
腹主动脉支架植入感染 </a:t>
            </a:r>
          </a:p>
          <a:p>
            <a:r>
              <a:rPr lang="zh-CN" altLang="en-US" sz="2000" b="0">
                <a:solidFill>
                  <a:schemeClr val="tx1"/>
                </a:solidFill>
                <a:latin typeface="微软雅黑" panose="020b0503020204020204" charset="-122"/>
                <a:cs typeface="+mn-ea"/>
                <a:sym typeface="+mn-lt"/>
              </a:rPr>
              <a:t>
肺栓塞（右肺动脉远端）</a:t>
            </a:r>
          </a:p>
          <a:p>
            <a:r>
              <a:rPr lang="zh-CN" altLang="en-US" sz="2000" b="0">
                <a:solidFill>
                  <a:schemeClr val="tx1"/>
                </a:solidFill>
                <a:latin typeface="微软雅黑" panose="020b0503020204020204" charset="-122"/>
                <a:cs typeface="+mn-ea"/>
                <a:sym typeface="+mn-lt"/>
              </a:rPr>
              <a:t>
高血压病3级（极高危）</a:t>
            </a:r>
          </a:p>
          <a:p>
            <a:r>
              <a:rPr lang="zh-CN" altLang="en-US" sz="2000" b="0">
                <a:solidFill>
                  <a:schemeClr val="tx1"/>
                </a:solidFill>
                <a:latin typeface="微软雅黑" panose="020b0503020204020204" charset="-122"/>
                <a:cs typeface="+mn-ea"/>
                <a:sym typeface="+mn-lt"/>
              </a:rPr>
              <a:t>
2型糖尿病 </a:t>
            </a:r>
          </a:p>
          <a:p>
            <a:r>
              <a:rPr lang="zh-CN" altLang="en-US" sz="2000" b="0">
                <a:solidFill>
                  <a:schemeClr val="tx1"/>
                </a:solidFill>
                <a:latin typeface="微软雅黑" panose="020b0503020204020204" charset="-122"/>
                <a:cs typeface="+mn-ea"/>
                <a:sym typeface="+mn-lt"/>
              </a:rPr>
              <a:t>
冠状动脉性心脏病(支架术后) </a:t>
            </a:r>
          </a:p>
          <a:p>
            <a:r>
              <a:rPr lang="zh-CN" altLang="en-US" sz="2000" b="0">
                <a:solidFill>
                  <a:schemeClr val="tx1"/>
                </a:solidFill>
                <a:latin typeface="微软雅黑" panose="020b0503020204020204" charset="-122"/>
                <a:cs typeface="+mn-ea"/>
                <a:sym typeface="+mn-lt"/>
              </a:rPr>
              <a:t>
髂动脉溃疡 </a:t>
            </a:r>
          </a:p>
          <a:p>
            <a:r>
              <a:rPr lang="zh-CN" altLang="en-US" sz="2000" b="0">
                <a:solidFill>
                  <a:schemeClr val="tx1"/>
                </a:solidFill>
                <a:latin typeface="微软雅黑" panose="020b0503020204020204" charset="-122"/>
                <a:cs typeface="+mn-ea"/>
                <a:sym typeface="+mn-lt"/>
              </a:rPr>
              <a:t>
腹主动脉溃疡 </a:t>
            </a:r>
          </a:p>
          <a:p>
            <a:r>
              <a:rPr lang="zh-CN" altLang="en-US" sz="2000" b="0">
                <a:solidFill>
                  <a:schemeClr val="tx1"/>
                </a:solidFill>
                <a:latin typeface="微软雅黑" panose="020b0503020204020204" charset="-122"/>
                <a:cs typeface="+mn-ea"/>
                <a:sym typeface="+mn-lt"/>
              </a:rPr>
              <a:t>
陈旧性脑梗死 </a:t>
            </a:r>
          </a:p>
          <a:p>
            <a:r>
              <a:rPr lang="zh-CN" altLang="en-US" sz="2000" b="0">
                <a:solidFill>
                  <a:schemeClr val="tx1"/>
                </a:solidFill>
                <a:latin typeface="微软雅黑" panose="020b0503020204020204" charset="-122"/>
                <a:cs typeface="+mn-ea"/>
                <a:sym typeface="+mn-lt"/>
              </a:rPr>
              <a:t>
肝囊肿 </a:t>
            </a:r>
          </a:p>
          <a:p>
            <a:r>
              <a:rPr lang="zh-CN" altLang="en-US" sz="2000" b="0">
                <a:solidFill>
                  <a:schemeClr val="tx1"/>
                </a:solidFill>
                <a:latin typeface="微软雅黑" panose="020b0503020204020204" charset="-122"/>
                <a:cs typeface="+mn-ea"/>
                <a:sym typeface="+mn-lt"/>
              </a:rPr>
              <a:t>
肾囊肿 </a:t>
            </a:r>
          </a:p>
          <a:p>
            <a:r>
              <a:rPr lang="zh-CN" altLang="en-US" sz="2000" b="0">
                <a:solidFill>
                  <a:schemeClr val="tx1"/>
                </a:solidFill>
                <a:latin typeface="微软雅黑" panose="020b0503020204020204" charset="-122"/>
                <a:cs typeface="+mn-ea"/>
                <a:sym typeface="+mn-lt"/>
              </a:rPr>
              <a:t>
前列腺钙化灶 </a:t>
            </a:r>
          </a:p>
          <a:p>
            <a:r>
              <a:rPr lang="zh-CN" altLang="en-US" sz="2000" b="0">
                <a:solidFill>
                  <a:schemeClr val="tx1"/>
                </a:solidFill>
                <a:latin typeface="微软雅黑" panose="020b0503020204020204" charset="-122"/>
                <a:cs typeface="+mn-ea"/>
                <a:sym typeface="+mn-lt"/>
              </a:rPr>
              <a:t>
肺气肿 </a:t>
            </a:r>
          </a:p>
          <a:p>
            <a:r>
              <a:rPr lang="zh-CN" altLang="en-US" sz="2000" b="0">
                <a:solidFill>
                  <a:schemeClr val="tx1"/>
                </a:solidFill>
                <a:latin typeface="微软雅黑" panose="020b0503020204020204" charset="-122"/>
                <a:cs typeface="+mn-ea"/>
                <a:sym typeface="+mn-lt"/>
              </a:rPr>
              <a:t>
动脉粥样硬化 </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
Day2转入ICU入科诊断：腹主动脉支架伴感染；脓毒性休克；急性肾损伤（KDIGO3期）；空肠穿孔；急性肝功能不全、凝血功能障碍</a:t>
            </a:r>
          </a:p>
          <a:p>
            <a:r>
              <a:rPr lang="zh-CN" altLang="en-US" sz="2000" b="0">
                <a:solidFill>
                  <a:schemeClr val="tx1"/>
                </a:solidFill>
                <a:latin typeface="微软雅黑" panose="020b0503020204020204" charset="-122"/>
                <a:cs typeface="+mn-ea"/>
                <a:sym typeface="+mn-lt"/>
              </a:rPr>
              <a:t>2.诊断依据：血常规白细胞、PCT、CRP高；D1组织培养：白色念珠菌，腹水培养：屎肠球菌；D2血培养：白色念珠菌</a:t>
            </a:r>
          </a:p>
          <a:p>
            <a:r>
              <a:rPr lang="zh-CN" altLang="en-US" sz="2000" b="0">
                <a:solidFill>
                  <a:schemeClr val="tx1"/>
                </a:solidFill>
                <a:latin typeface="微软雅黑" panose="020b0503020204020204" charset="-122"/>
                <a:cs typeface="+mn-ea"/>
                <a:sym typeface="+mn-lt"/>
              </a:rPr>
              <a:t>3.鉴别诊断：无</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4053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1.药物（D1-D14:亚胺培南；D15-D27:替加环素+多黏菌素；D27-D48:依拉环素+多黏菌素；D48-D60：头孢哌酮/舒巴坦+舒巴坦+多黏菌素</a:t>
            </a:r>
          </a:p>
          <a:p>
            <a:r>
              <a:rPr lang="en-US" altLang="en-US" sz="2000" b="0">
                <a:solidFill>
                  <a:schemeClr val="tx1"/>
                </a:solidFill>
                <a:latin typeface="微软雅黑" panose="020b0503020204020204" charset="-122"/>
                <a:cs typeface="+mn-ea"/>
                <a:sym typeface="+mn-lt"/>
              </a:rPr>
              <a:t>
D1-D8:利奈唑胺；D8-D16：万古霉素；D16-D60：达托霉素</a:t>
            </a:r>
          </a:p>
          <a:p>
            <a:r>
              <a:rPr lang="en-US" altLang="en-US" sz="2000" b="0">
                <a:solidFill>
                  <a:schemeClr val="tx1"/>
                </a:solidFill>
                <a:latin typeface="微软雅黑" panose="020b0503020204020204" charset="-122"/>
                <a:cs typeface="+mn-ea"/>
                <a:sym typeface="+mn-lt"/>
              </a:rPr>
              <a:t>
D3-D36:卡泊芬净</a:t>
            </a:r>
          </a:p>
          <a:p>
            <a:r>
              <a:rPr lang="en-US" altLang="en-US" sz="2000" b="0">
                <a:solidFill>
                  <a:schemeClr val="tx1"/>
                </a:solidFill>
                <a:latin typeface="微软雅黑" panose="020b0503020204020204" charset="-122"/>
                <a:cs typeface="+mn-ea"/>
                <a:sym typeface="+mn-lt"/>
              </a:rPr>
              <a:t>
D7-D10：左氧氟沙星）</a:t>
            </a:r>
          </a:p>
          <a:p>
            <a:r>
              <a:rPr lang="en-US" altLang="en-US" sz="2000" b="0">
                <a:solidFill>
                  <a:schemeClr val="tx1"/>
                </a:solidFill>
                <a:latin typeface="微软雅黑" panose="020b0503020204020204" charset="-122"/>
                <a:cs typeface="+mn-ea"/>
                <a:sym typeface="+mn-lt"/>
              </a:rPr>
              <a:t>2.手术（D2：腹主动脉瘤切除术+腹主动脉缝合术+腋动脉-股动脉人工血管搭桥+术股动脉-股动脉人工血管搭桥术++髂动脉结扎术+肱动脉缝合术+空肠穿孔修补术</a:t>
            </a:r>
          </a:p>
          <a:p>
            <a:r>
              <a:rPr lang="en-US" altLang="en-US" sz="2000" b="0">
                <a:solidFill>
                  <a:schemeClr val="tx1"/>
                </a:solidFill>
                <a:latin typeface="微软雅黑" panose="020b0503020204020204" charset="-122"/>
                <a:cs typeface="+mn-ea"/>
                <a:sym typeface="+mn-lt"/>
              </a:rPr>
              <a:t>
D35 ：横结肠部分切除术+左半结肠切除术+乙状结肠切除术+直肠部分切除术+结肠造瘘术+空肠造瘘管）</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7594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3.微生物/病理结果（D1组织培养：白色念珠菌，腹水培养：屎肠球菌；</a:t>
            </a:r>
          </a:p>
          <a:p>
            <a:r>
              <a:rPr lang="en-US" altLang="en-US" sz="2000" b="0">
                <a:solidFill>
                  <a:schemeClr val="tx1"/>
                </a:solidFill>
                <a:latin typeface="微软雅黑" panose="020b0503020204020204" charset="-122"/>
                <a:cs typeface="+mn-ea"/>
                <a:sym typeface="+mn-lt"/>
              </a:rPr>
              <a:t>
D2血培养：白色念珠菌；</a:t>
            </a:r>
          </a:p>
          <a:p>
            <a:r>
              <a:rPr lang="en-US" altLang="en-US" sz="2000" b="0">
                <a:solidFill>
                  <a:schemeClr val="tx1"/>
                </a:solidFill>
                <a:latin typeface="微软雅黑" panose="020b0503020204020204" charset="-122"/>
                <a:cs typeface="+mn-ea"/>
                <a:sym typeface="+mn-lt"/>
              </a:rPr>
              <a:t>
D5血、痰培养：嗜麦芽窄食单胞菌；</a:t>
            </a:r>
          </a:p>
          <a:p>
            <a:r>
              <a:rPr lang="en-US" altLang="en-US" sz="2000" b="0">
                <a:solidFill>
                  <a:schemeClr val="tx1"/>
                </a:solidFill>
                <a:latin typeface="微软雅黑" panose="020b0503020204020204" charset="-122"/>
                <a:cs typeface="+mn-ea"/>
                <a:sym typeface="+mn-lt"/>
              </a:rPr>
              <a:t>
D8腹水培养：阴沟肠杆菌+屎肠球菌</a:t>
            </a:r>
          </a:p>
          <a:p>
            <a:r>
              <a:rPr lang="en-US" altLang="en-US" sz="2000" b="0">
                <a:solidFill>
                  <a:schemeClr val="tx1"/>
                </a:solidFill>
                <a:latin typeface="微软雅黑" panose="020b0503020204020204" charset="-122"/>
                <a:cs typeface="+mn-ea"/>
                <a:sym typeface="+mn-lt"/>
              </a:rPr>
              <a:t>
D13腹水培养：XDR鲍曼不动杆菌+屎肠球菌</a:t>
            </a:r>
          </a:p>
          <a:p>
            <a:r>
              <a:rPr lang="en-US" altLang="en-US" sz="2000" b="0">
                <a:solidFill>
                  <a:schemeClr val="tx1"/>
                </a:solidFill>
                <a:latin typeface="微软雅黑" panose="020b0503020204020204" charset="-122"/>
                <a:cs typeface="+mn-ea"/>
                <a:sym typeface="+mn-lt"/>
              </a:rPr>
              <a:t>
D16血培养：屎肠球菌+芬格尔德差异杆菌</a:t>
            </a:r>
          </a:p>
          <a:p>
            <a:r>
              <a:rPr lang="en-US" altLang="en-US" sz="2000" b="0">
                <a:solidFill>
                  <a:schemeClr val="tx1"/>
                </a:solidFill>
                <a:latin typeface="微软雅黑" panose="020b0503020204020204" charset="-122"/>
                <a:cs typeface="+mn-ea"/>
                <a:sym typeface="+mn-lt"/>
              </a:rPr>
              <a:t>
D21腹水培养：XDR鲍曼不动杆菌+屎肠球菌</a:t>
            </a:r>
          </a:p>
          <a:p>
            <a:r>
              <a:rPr lang="en-US" altLang="en-US" sz="2000" b="0">
                <a:solidFill>
                  <a:schemeClr val="tx1"/>
                </a:solidFill>
                <a:latin typeface="微软雅黑" panose="020b0503020204020204" charset="-122"/>
                <a:cs typeface="+mn-ea"/>
                <a:sym typeface="+mn-lt"/>
              </a:rPr>
              <a:t>
D25血培养：XDR鲍曼不动杆菌</a:t>
            </a:r>
          </a:p>
          <a:p>
            <a:r>
              <a:rPr lang="en-US" altLang="en-US" sz="2000" b="0">
                <a:solidFill>
                  <a:schemeClr val="tx1"/>
                </a:solidFill>
                <a:latin typeface="微软雅黑" panose="020b0503020204020204" charset="-122"/>
                <a:cs typeface="+mn-ea"/>
                <a:sym typeface="+mn-lt"/>
              </a:rPr>
              <a:t>
D29腹水培养：XDR鲍曼+屎肠球菌，血培养：（-）</a:t>
            </a:r>
          </a:p>
          <a:p>
            <a:r>
              <a:rPr lang="en-US" altLang="en-US" sz="2000" b="0">
                <a:solidFill>
                  <a:schemeClr val="tx1"/>
                </a:solidFill>
                <a:latin typeface="微软雅黑" panose="020b0503020204020204" charset="-122"/>
                <a:cs typeface="+mn-ea"/>
                <a:sym typeface="+mn-lt"/>
              </a:rPr>
              <a:t>
D32腹水培养：XDR鲍曼+屎肠球菌，血培养：（-）</a:t>
            </a:r>
          </a:p>
          <a:p>
            <a:r>
              <a:rPr lang="en-US" altLang="en-US" sz="2000" b="0">
                <a:solidFill>
                  <a:schemeClr val="tx1"/>
                </a:solidFill>
                <a:latin typeface="微软雅黑" panose="020b0503020204020204" charset="-122"/>
                <a:cs typeface="+mn-ea"/>
                <a:sym typeface="+mn-lt"/>
              </a:rPr>
              <a:t>
D36腹水培养：XDR鲍曼+屎肠球菌，血培养：（-）</a:t>
            </a:r>
          </a:p>
          <a:p>
            <a:r>
              <a:rPr lang="en-US" altLang="en-US" sz="2000" b="0">
                <a:solidFill>
                  <a:schemeClr val="tx1"/>
                </a:solidFill>
                <a:latin typeface="微软雅黑" panose="020b0503020204020204" charset="-122"/>
                <a:cs typeface="+mn-ea"/>
                <a:sym typeface="+mn-lt"/>
              </a:rPr>
              <a:t>
D40腹水、痰培养：XDR鲍曼，血培养：XDR鲍曼</a:t>
            </a:r>
          </a:p>
          <a:p>
            <a:r>
              <a:rPr lang="en-US" altLang="en-US" sz="2000" b="0">
                <a:solidFill>
                  <a:schemeClr val="tx1"/>
                </a:solidFill>
                <a:latin typeface="微软雅黑" panose="020b0503020204020204" charset="-122"/>
                <a:cs typeface="+mn-ea"/>
                <a:sym typeface="+mn-lt"/>
              </a:rPr>
              <a:t>
D46腹水、痰培养：XDR鲍曼，血培养：XDR鲍曼</a:t>
            </a:r>
          </a:p>
          <a:p>
            <a:r>
              <a:rPr lang="en-US" altLang="en-US" sz="2000" b="0">
                <a:solidFill>
                  <a:schemeClr val="tx1"/>
                </a:solidFill>
                <a:latin typeface="微软雅黑" panose="020b0503020204020204" charset="-122"/>
                <a:cs typeface="+mn-ea"/>
                <a:sym typeface="+mn-lt"/>
              </a:rPr>
              <a:t>
D50腹水：XDR鲍曼+屎肠球菌；血培养：（-）</a:t>
            </a:r>
          </a:p>
          <a:p>
            <a:r>
              <a:rPr lang="en-US" altLang="en-US" sz="2000" b="0">
                <a:solidFill>
                  <a:schemeClr val="tx1"/>
                </a:solidFill>
                <a:latin typeface="微软雅黑" panose="020b0503020204020204" charset="-122"/>
                <a:cs typeface="+mn-ea"/>
                <a:sym typeface="+mn-lt"/>
              </a:rPr>
              <a:t>
D55腹水：XDR鲍曼+屎肠球菌；血培养：（-））</a:t>
            </a:r>
          </a:p>
          <a:p>
            <a:r>
              <a:rPr lang="en-US" altLang="en-US" sz="2000" b="0">
                <a:solidFill>
                  <a:schemeClr val="tx1"/>
                </a:solidFill>
                <a:latin typeface="微软雅黑" panose="020b0503020204020204" charset="-122"/>
                <a:cs typeface="+mn-ea"/>
                <a:sym typeface="+mn-lt"/>
              </a:rPr>
              <a:t>4.方案调整（D11-D20:感染迁延</a:t>
            </a:r>
          </a:p>
          <a:p>
            <a:r>
              <a:rPr lang="en-US" altLang="en-US" sz="2000" b="0">
                <a:solidFill>
                  <a:schemeClr val="tx1"/>
                </a:solidFill>
                <a:latin typeface="微软雅黑" panose="020b0503020204020204" charset="-122"/>
                <a:cs typeface="+mn-ea"/>
                <a:sym typeface="+mn-lt"/>
              </a:rPr>
              <a:t>
D21-D27:感染迁延，并出现肝功能和凝血功能再次恶化</a:t>
            </a:r>
          </a:p>
          <a:p>
            <a:r>
              <a:rPr lang="en-US" altLang="en-US" sz="2000" b="0">
                <a:solidFill>
                  <a:schemeClr val="tx1"/>
                </a:solidFill>
                <a:latin typeface="微软雅黑" panose="020b0503020204020204" charset="-122"/>
                <a:cs typeface="+mn-ea"/>
                <a:sym typeface="+mn-lt"/>
              </a:rPr>
              <a:t>
D36-D48:术后感染仍然迁延）</a:t>
            </a:r>
          </a:p>
          <a:p>
            <a:r>
              <a:rPr lang="en-US" altLang="en-US" sz="2000" b="0">
                <a:solidFill>
                  <a:schemeClr val="tx1"/>
                </a:solidFill>
                <a:latin typeface="微软雅黑" panose="020b0503020204020204" charset="-122"/>
                <a:cs typeface="+mn-ea"/>
                <a:sym typeface="+mn-lt"/>
              </a:rPr>
              <a:t>5.指标追踪（CRP和WBC变化折线图请见下图）</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106</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2025-09-04T20:19:12Z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