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4.12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9" r:id="rId3"/>
    <p:sldId id="257" r:id="rId4"/>
    <p:sldId id="264" r:id="rId5"/>
    <p:sldId id="267" r:id="rId6"/>
    <p:sldId id="266" r:id="rId7"/>
    <p:sldId id="287" r:id="rId8"/>
    <p:sldId id="268" r:id="rId9"/>
    <p:sldId id="269" r:id="rId10"/>
    <p:sldId id="293" r:id="rId11"/>
    <p:sldId id="291" r:id="rId12"/>
    <p:sldId id="271" r:id="rId13"/>
    <p:sldId id="263" r:id="rId14"/>
  </p:sldIdLst>
  <p:sldSz cx="11518900" cy="6480175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showPr showNarration="1">
    <p:present/>
    <p:extLs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8" d="100"/>
          <a:sy n="58" d="100"/>
        </p:scale>
        <p:origin x="30" y="9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tags" Target="tags/tag20.xml" /><Relationship Id="rId16" Type="http://schemas.openxmlformats.org/officeDocument/2006/relationships/presProps" Target="presProps.xml" /><Relationship Id="rId17" Type="http://schemas.openxmlformats.org/officeDocument/2006/relationships/viewProps" Target="viewProps.xml" /><Relationship Id="rId18" Type="http://schemas.openxmlformats.org/officeDocument/2006/relationships/theme" Target="theme/theme1.xml" /><Relationship Id="rId19" Type="http://schemas.openxmlformats.org/officeDocument/2006/relationships/tableStyles" Target="tableStyles.xml" /><Relationship Id="rId2" Type="http://schemas.openxmlformats.org/officeDocument/2006/relationships/notesMaster" Target="notesMasters/notesMaster1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716" y="1143000"/>
            <a:ext cx="5486568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40058" y="1060576"/>
            <a:ext cx="8640349" cy="2256160"/>
          </a:xfrm>
        </p:spPr>
        <p:txBody>
          <a:bodyPr anchor="b"/>
          <a:lstStyle>
            <a:lvl1pPr algn="ctr"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40058" y="3403742"/>
            <a:ext cx="8640349" cy="1564611"/>
          </a:xfrm>
        </p:spPr>
        <p:txBody>
          <a:bodyPr/>
          <a:lstStyle>
            <a:lvl1pPr marL="0" indent="0" algn="ctr">
              <a:buNone/>
              <a:defRPr sz="2270"/>
            </a:lvl1pPr>
            <a:lvl2pPr marL="431800" indent="0" algn="ctr">
              <a:buNone/>
              <a:defRPr sz="1890"/>
            </a:lvl2pPr>
            <a:lvl3pPr marL="864235" indent="0" algn="ctr">
              <a:buNone/>
              <a:defRPr sz="1700"/>
            </a:lvl3pPr>
            <a:lvl4pPr marL="1296035" indent="0" algn="ctr">
              <a:buNone/>
              <a:defRPr sz="1510"/>
            </a:lvl4pPr>
            <a:lvl5pPr marL="1727835" indent="0" algn="ctr">
              <a:buNone/>
              <a:defRPr sz="1510"/>
            </a:lvl5pPr>
            <a:lvl6pPr marL="2160270" indent="0" algn="ctr">
              <a:buNone/>
              <a:defRPr sz="1510"/>
            </a:lvl6pPr>
            <a:lvl7pPr marL="2592070" indent="0" algn="ctr">
              <a:buNone/>
              <a:defRPr sz="1510"/>
            </a:lvl7pPr>
            <a:lvl8pPr marL="3023870" indent="0" algn="ctr">
              <a:buNone/>
              <a:defRPr sz="1510"/>
            </a:lvl8pPr>
            <a:lvl9pPr marL="3456305" indent="0" algn="ctr">
              <a:buNone/>
              <a:defRPr sz="151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6032" y="1615615"/>
            <a:ext cx="9936401" cy="2695691"/>
          </a:xfrm>
        </p:spPr>
        <p:txBody>
          <a:bodyPr anchor="b"/>
          <a:lstStyle>
            <a:lvl1pPr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86032" y="4336809"/>
            <a:ext cx="9936401" cy="1417600"/>
          </a:xfrm>
        </p:spPr>
        <p:txBody>
          <a:bodyPr/>
          <a:lstStyle>
            <a:lvl1pPr marL="0" indent="0">
              <a:buNone/>
              <a:defRPr sz="2270">
                <a:solidFill>
                  <a:schemeClr val="tx1">
                    <a:tint val="75000"/>
                  </a:schemeClr>
                </a:solidFill>
              </a:defRPr>
            </a:lvl1pPr>
            <a:lvl2pPr marL="43180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86423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2960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4pPr>
            <a:lvl5pPr marL="17278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5pPr>
            <a:lvl6pPr marL="21602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6pPr>
            <a:lvl7pPr marL="25920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7pPr>
            <a:lvl8pPr marL="30238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8pPr>
            <a:lvl9pPr marL="345630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92032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32236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345025"/>
            <a:ext cx="9936401" cy="125258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3533" y="1588613"/>
            <a:ext cx="4873696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93533" y="2367168"/>
            <a:ext cx="4873696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32236" y="1588613"/>
            <a:ext cx="4897698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32236" y="2367168"/>
            <a:ext cx="4897698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>
              <a:defRPr sz="3025"/>
            </a:lvl1pPr>
            <a:lvl2pPr>
              <a:defRPr sz="2645"/>
            </a:lvl2pPr>
            <a:lvl3pPr>
              <a:defRPr sz="2270"/>
            </a:lvl3pPr>
            <a:lvl4pPr>
              <a:defRPr sz="1890"/>
            </a:lvl4pPr>
            <a:lvl5pPr>
              <a:defRPr sz="1890"/>
            </a:lvl5pPr>
            <a:lvl6pPr>
              <a:defRPr sz="1890"/>
            </a:lvl6pPr>
            <a:lvl7pPr>
              <a:defRPr sz="1890"/>
            </a:lvl7pPr>
            <a:lvl8pPr>
              <a:defRPr sz="1890"/>
            </a:lvl8pPr>
            <a:lvl9pPr>
              <a:defRPr sz="189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 marL="0" indent="0">
              <a:buNone/>
              <a:defRPr sz="3025"/>
            </a:lvl1pPr>
            <a:lvl2pPr marL="431800" indent="0">
              <a:buNone/>
              <a:defRPr sz="2645"/>
            </a:lvl2pPr>
            <a:lvl3pPr marL="864235" indent="0">
              <a:buNone/>
              <a:defRPr sz="2270"/>
            </a:lvl3pPr>
            <a:lvl4pPr marL="1296035" indent="0">
              <a:buNone/>
              <a:defRPr sz="1890"/>
            </a:lvl4pPr>
            <a:lvl5pPr marL="1727835" indent="0">
              <a:buNone/>
              <a:defRPr sz="1890"/>
            </a:lvl5pPr>
            <a:lvl6pPr marL="2160270" indent="0">
              <a:buNone/>
              <a:defRPr sz="1890"/>
            </a:lvl6pPr>
            <a:lvl7pPr marL="2592070" indent="0">
              <a:buNone/>
              <a:defRPr sz="1890"/>
            </a:lvl7pPr>
            <a:lvl8pPr marL="3023870" indent="0">
              <a:buNone/>
              <a:defRPr sz="1890"/>
            </a:lvl8pPr>
            <a:lvl9pPr marL="3456305" indent="0">
              <a:buNone/>
              <a:defRPr sz="189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244333" y="345025"/>
            <a:ext cx="2484100" cy="5491891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92032" y="345025"/>
            <a:ext cx="7308295" cy="5491891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92032" y="345025"/>
            <a:ext cx="9936401" cy="12525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2032" y="1725123"/>
            <a:ext cx="9936401" cy="41117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92032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816154" y="6006427"/>
            <a:ext cx="3888157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136329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864235" rtl="0" eaLnBrk="1" latinLnBrk="0" hangingPunct="1">
        <a:lnSpc>
          <a:spcPct val="90000"/>
        </a:lnSpc>
        <a:spcBef>
          <a:spcPct val="0"/>
        </a:spcBef>
        <a:buNone/>
        <a:defRPr sz="41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5900" indent="-215900" algn="l" defTabSz="864235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2645" kern="1200">
          <a:solidFill>
            <a:schemeClr val="tx1"/>
          </a:solidFill>
          <a:latin typeface="+mn-lt"/>
          <a:ea typeface="+mn-ea"/>
          <a:cs typeface="+mn-cs"/>
        </a:defRPr>
      </a:lvl1pPr>
      <a:lvl2pPr marL="64770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2270" kern="1200">
          <a:solidFill>
            <a:schemeClr val="tx1"/>
          </a:solidFill>
          <a:latin typeface="+mn-lt"/>
          <a:ea typeface="+mn-ea"/>
          <a:cs typeface="+mn-cs"/>
        </a:defRPr>
      </a:lvl2pPr>
      <a:lvl3pPr marL="10801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9437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1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079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397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7220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180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42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0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278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02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20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38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5630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tags" Target="../tags/tag1.xml" /><Relationship Id="rId6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tags" Target="../tags/tag2.xml" /><Relationship Id="rId4" Type="http://schemas.openxmlformats.org/officeDocument/2006/relationships/tags" Target="../tags/tag3.xml" /><Relationship Id="rId5" Type="http://schemas.openxmlformats.org/officeDocument/2006/relationships/image" Target="../media/image2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4.xml" /><Relationship Id="rId5" Type="http://schemas.openxmlformats.org/officeDocument/2006/relationships/tags" Target="../tags/tag5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6.xml" /><Relationship Id="rId5" Type="http://schemas.openxmlformats.org/officeDocument/2006/relationships/tags" Target="../tags/tag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8.xml" /><Relationship Id="rId5" Type="http://schemas.openxmlformats.org/officeDocument/2006/relationships/tags" Target="../tags/tag9.xml" /><Relationship Id="rId6" Type="http://schemas.openxmlformats.org/officeDocument/2006/relationships/image" Target="../media/image6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0.xml" /><Relationship Id="rId5" Type="http://schemas.openxmlformats.org/officeDocument/2006/relationships/tags" Target="../tags/tag11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2.xml" /><Relationship Id="rId5" Type="http://schemas.openxmlformats.org/officeDocument/2006/relationships/tags" Target="../tags/tag13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4.xml" /><Relationship Id="rId5" Type="http://schemas.openxmlformats.org/officeDocument/2006/relationships/tags" Target="../tags/tag15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image" Target="../media/image7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jpeg" /><Relationship Id="rId3" Type="http://schemas.openxmlformats.org/officeDocument/2006/relationships/tags" Target="../tags/tag18.xml" /><Relationship Id="rId4" Type="http://schemas.openxmlformats.org/officeDocument/2006/relationships/tags" Target="../tags/tag19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pic>
        <p:nvPicPr>
          <p:cNvPr id="3" name="图片 2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7700" y="1330960"/>
            <a:ext cx="8436610" cy="205803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 descr="MDR实战营虚拟背景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" y="0"/>
            <a:ext cx="11597640" cy="6523990"/>
          </a:xfrm>
          <a:prstGeom prst="rect">
            <a:avLst/>
          </a:prstGeom>
        </p:spPr>
      </p:pic>
      <p:pic>
        <p:nvPicPr>
          <p:cNvPr id="9" name="图片 8" descr="闪电菌群ico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4165" y="1255395"/>
            <a:ext cx="6325870" cy="5224145"/>
          </a:xfrm>
          <a:prstGeom prst="rect">
            <a:avLst/>
          </a:prstGeom>
        </p:spPr>
      </p:pic>
      <p:sp>
        <p:nvSpPr>
          <p:cNvPr id="14" name="文本框 13"/>
          <p:cNvSpPr txBox="1"/>
          <p:nvPr>
            <p:custDataLst>
              <p:tags r:id="rId5"/>
            </p:custDataLst>
          </p:nvPr>
        </p:nvSpPr>
        <p:spPr>
          <a:xfrm>
            <a:off x="859155" y="2281555"/>
            <a:ext cx="10011410" cy="10775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4000" b="1" kern="100">
                <a:solidFill>
                  <a:schemeClr val="bg1"/>
                </a:solidFill>
                <a:latin typeface="Arial Regular" panose="020b0704020202020204" charset="0"/>
                <a:ea typeface="微软雅黑" panose="020b0503020204020204" charset="-122"/>
                <a:cs typeface="Times New Roman" panose="02020603050405020304" pitchFamily="18" charset="0"/>
              </a:rPr>
              <a:t>一例多重耐药菌肺炎的治疗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47430" y="187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病例简介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854710" y="1652905"/>
            <a:ext cx="10121265" cy="131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摘要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1.独特性：肺泡灌洗液培养CRAB，耐药性强</a:t>
            </a:r>
          </a:p>
          <a:p>
            <a:endParaRPr lang="zh-CN" altLang="en-US" sz="2000" b="0">
              <a:solidFill>
                <a:schemeClr val="tx1"/>
              </a:solidFill>
              <a:latin typeface="微软雅黑" panose="020b0503020204020204" charset="-122"/>
              <a:cs typeface="+mn-ea"/>
              <a:sym typeface="+mn-lt"/>
            </a:endParaRP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2.背景：反复发热，抗生素治疗效果差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患者基础信息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106660" cy="1005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1.人口学信息：56岁，女，无业，江苏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2.主诉：脑肿瘤患者，肿瘤切除术后，昏迷，呛咳反应差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3.既往史：无</a:t>
            </a: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1920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1.体格检查：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T 39.0℃，HR 90bpm，R 15bpm，BP 115/75mmHg，SPO2 99%。浅昏迷状态，痛刺激右侧肢体无反应，左侧肢体屈曲，双肺呼吸音粗，可闻及湿性啰音，心律齐，心音力可，腹软，肠鸣音存在。四肢无水肿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2.辅助检查：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胸部CT见双下肺坠积实变</a:t>
            </a: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ClrTx/>
              <a:buSzTx/>
              <a:buFontTx/>
            </a:pPr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3.影像学检查：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122045" y="3802380"/>
            <a:ext cx="295719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203190" y="3802380"/>
            <a:ext cx="3221990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79805" y="6115050"/>
            <a:ext cx="315912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132070" y="6106160"/>
            <a:ext cx="341566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016000" y="1905000"/>
            <a:ext cx="3429000" cy="19050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诊断评估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542270" cy="131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诊断评估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1.初步诊断：脑肿瘤术后，鲍曼不动杆菌感染肺炎（多重耐药）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2.诊断依据：肺泡灌洗液培养示鲍曼不动杆菌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3.鉴别诊断：肺泡灌洗液培养未见真菌</a:t>
            </a: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7010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1.药物：依拉环素75mg q12h 静脉滴注×7天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2.手术：神经电生理监测下颅内肿瘤切除术</a:t>
            </a: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1005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3.微生物/病理结果：肺泡灌洗液培养:鲍曼不动杆菌，多黏菌素、替加环素、依拉环素敏感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4.方案调整：多黏菌素+替加环素抗感染治疗，体温、感染指标无好转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5.指标追踪：动态监测感染指标、肺部影像</a:t>
            </a: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3.时间轴记录:(折线图)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799205" y="6090920"/>
            <a:ext cx="334200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270000" y="2032000"/>
            <a:ext cx="8001000" cy="40640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抗感锋云0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70"/>
            <a:ext cx="11520170" cy="647827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诊疗体会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441325" y="1778000"/>
            <a:ext cx="10951845" cy="1005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1.疗效评价：治疗有效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2.局限性：无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3.结论：依拉环素治疗肺部感染CRAB有效</a:t>
            </a: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4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795780" y="1884680"/>
            <a:ext cx="8009255" cy="189611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感谢观看  </a:t>
            </a:r>
          </a:p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      敬请指导</a:t>
            </a:r>
          </a:p>
        </p:txBody>
      </p:sp>
      <p:pic>
        <p:nvPicPr>
          <p:cNvPr id="7" name="图片 6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805" y="314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20.xml><?xml version="1.0" encoding="utf-8"?>
<p:tagLst xmlns:p="http://schemas.openxmlformats.org/presentationml/2006/main">
  <p:tag name="AS_NET" val="4.0.30319.42000"/>
  <p:tag name="AS_OS" val="Microsoft Windows NT 10.0.14393.0"/>
  <p:tag name="AS_RELEASE_DATE" val="2024.12.14"/>
  <p:tag name="AS_TITLE" val="Aspose.Slides for .NET 4.0 Client Profile"/>
  <p:tag name="AS_VERSION" val="24.12"/>
</p:tagLst>
</file>

<file path=ppt/theme/theme1.xml><?xml version="1.0" encoding="utf-8"?>
<a:theme xmlns:r="http://schemas.openxmlformats.org/officeDocument/2006/relationships"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Calibri Light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自定义</PresentationFormat>
  <Paragraphs>36</Paragraphs>
  <Slides>12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baseType="lpstr" size="20">
      <vt:lpstr>Arial</vt:lpstr>
      <vt:lpstr>Calibri</vt:lpstr>
      <vt:lpstr>Calibri Light</vt:lpstr>
      <vt:lpstr>Arial Regular</vt:lpstr>
      <vt:lpstr>微软雅黑</vt:lpstr>
      <vt:lpstr>Times New Roman</vt:lpstr>
      <vt:lpstr>Courier New</vt:lpstr>
      <vt:lpstr>WPS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24.1200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lastModifiedBy>国际循环</cp:lastModifiedBy>
  <cp:revision>45</cp:revision>
  <dcterms:created xsi:type="dcterms:W3CDTF">2025-04-26T19:54:00Z</dcterms:created>
  <dcterms:modified xsi:type="dcterms:W3CDTF">2025-10-30T10:56:01Z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ICV">
    <vt:lpwstr>37B64F04178DAFC60E3A0D687883D5A4_43</vt:lpwstr>
  </property>
  <property fmtid="{D5CDD505-2E9C-101B-9397-08002B2CF9AE}" pid="3" name="KSOProductBuildVer">
    <vt:lpwstr>2052-12.1.0.23125</vt:lpwstr>
  </property>
</Properties>
</file>