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4.12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9" r:id="rId3"/>
    <p:sldId id="257" r:id="rId4"/>
    <p:sldId id="264" r:id="rId5"/>
    <p:sldId id="267" r:id="rId6"/>
    <p:sldId id="266" r:id="rId7"/>
    <p:sldId id="287" r:id="rId8"/>
    <p:sldId id="268" r:id="rId9"/>
    <p:sldId id="269" r:id="rId10"/>
    <p:sldId id="293" r:id="rId11"/>
    <p:sldId id="291" r:id="rId12"/>
    <p:sldId id="271" r:id="rId13"/>
    <p:sldId id="263" r:id="rId14"/>
  </p:sldIdLst>
  <p:sldSz cx="11518900" cy="6480175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8" d="100"/>
          <a:sy n="58" d="100"/>
        </p:scale>
        <p:origin x="30" y="9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tags" Target="tags/tag20.xml" /><Relationship Id="rId16" Type="http://schemas.openxmlformats.org/officeDocument/2006/relationships/presProps" Target="presProps.xml" /><Relationship Id="rId17" Type="http://schemas.openxmlformats.org/officeDocument/2006/relationships/viewProps" Target="viewProps.xml" /><Relationship Id="rId18" Type="http://schemas.openxmlformats.org/officeDocument/2006/relationships/theme" Target="theme/theme1.xml" /><Relationship Id="rId19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716" y="1143000"/>
            <a:ext cx="548656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40058" y="1060576"/>
            <a:ext cx="8640349" cy="2256160"/>
          </a:xfrm>
        </p:spPr>
        <p:txBody>
          <a:bodyPr anchor="b"/>
          <a:lstStyle>
            <a:lvl1pPr algn="ctr"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40058" y="3403742"/>
            <a:ext cx="8640349" cy="1564611"/>
          </a:xfrm>
        </p:spPr>
        <p:txBody>
          <a:bodyPr/>
          <a:lstStyle>
            <a:lvl1pPr marL="0" indent="0" algn="ctr">
              <a:buNone/>
              <a:defRPr sz="2270"/>
            </a:lvl1pPr>
            <a:lvl2pPr marL="431800" indent="0" algn="ctr">
              <a:buNone/>
              <a:defRPr sz="189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10"/>
            </a:lvl4pPr>
            <a:lvl5pPr marL="1727835" indent="0" algn="ctr">
              <a:buNone/>
              <a:defRPr sz="1510"/>
            </a:lvl5pPr>
            <a:lvl6pPr marL="2160270" indent="0" algn="ctr">
              <a:buNone/>
              <a:defRPr sz="1510"/>
            </a:lvl6pPr>
            <a:lvl7pPr marL="2592070" indent="0" algn="ctr">
              <a:buNone/>
              <a:defRPr sz="1510"/>
            </a:lvl7pPr>
            <a:lvl8pPr marL="3023870" indent="0" algn="ctr">
              <a:buNone/>
              <a:defRPr sz="1510"/>
            </a:lvl8pPr>
            <a:lvl9pPr marL="3456305" indent="0" algn="ctr">
              <a:buNone/>
              <a:defRPr sz="151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244333" y="345025"/>
            <a:ext cx="2484100" cy="549189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92032" y="345025"/>
            <a:ext cx="7308295" cy="549189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6032" y="1615615"/>
            <a:ext cx="9936401" cy="2695691"/>
          </a:xfrm>
        </p:spPr>
        <p:txBody>
          <a:bodyPr anchor="b"/>
          <a:lstStyle>
            <a:lvl1pPr>
              <a:defRPr sz="567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86032" y="4336809"/>
            <a:ext cx="9936401" cy="1417600"/>
          </a:xfrm>
        </p:spPr>
        <p:txBody>
          <a:bodyPr/>
          <a:lstStyle>
            <a:lvl1pPr marL="0" indent="0">
              <a:buNone/>
              <a:defRPr sz="2270">
                <a:solidFill>
                  <a:schemeClr val="tx1">
                    <a:tint val="75000"/>
                  </a:schemeClr>
                </a:solidFill>
              </a:defRPr>
            </a:lvl1pPr>
            <a:lvl2pPr marL="43180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2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2960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4pPr>
            <a:lvl5pPr marL="172783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5pPr>
            <a:lvl6pPr marL="21602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6pPr>
            <a:lvl7pPr marL="25920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7pPr>
            <a:lvl8pPr marL="3023870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8pPr>
            <a:lvl9pPr marL="345630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92032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832236" y="1725123"/>
            <a:ext cx="4896198" cy="411179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345025"/>
            <a:ext cx="9936401" cy="12525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3533" y="1588613"/>
            <a:ext cx="4873696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93533" y="2367168"/>
            <a:ext cx="4873696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832236" y="1588613"/>
            <a:ext cx="4897698" cy="778555"/>
          </a:xfrm>
        </p:spPr>
        <p:txBody>
          <a:bodyPr anchor="b"/>
          <a:lstStyle>
            <a:lvl1pPr marL="0" indent="0">
              <a:buNone/>
              <a:defRPr sz="2270" b="1"/>
            </a:lvl1pPr>
            <a:lvl2pPr marL="431800" indent="0">
              <a:buNone/>
              <a:defRPr sz="1890" b="1"/>
            </a:lvl2pPr>
            <a:lvl3pPr marL="864235" indent="0">
              <a:buNone/>
              <a:defRPr sz="1700" b="1"/>
            </a:lvl3pPr>
            <a:lvl4pPr marL="1296035" indent="0">
              <a:buNone/>
              <a:defRPr sz="1510" b="1"/>
            </a:lvl4pPr>
            <a:lvl5pPr marL="1727835" indent="0">
              <a:buNone/>
              <a:defRPr sz="1510" b="1"/>
            </a:lvl5pPr>
            <a:lvl6pPr marL="2160270" indent="0">
              <a:buNone/>
              <a:defRPr sz="1510" b="1"/>
            </a:lvl6pPr>
            <a:lvl7pPr marL="2592070" indent="0">
              <a:buNone/>
              <a:defRPr sz="1510" b="1"/>
            </a:lvl7pPr>
            <a:lvl8pPr marL="3023870" indent="0">
              <a:buNone/>
              <a:defRPr sz="1510" b="1"/>
            </a:lvl8pPr>
            <a:lvl9pPr marL="3456305" indent="0">
              <a:buNone/>
              <a:defRPr sz="151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832236" y="2367168"/>
            <a:ext cx="4897698" cy="348174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>
              <a:defRPr sz="3025"/>
            </a:lvl1pPr>
            <a:lvl2pPr>
              <a:defRPr sz="2645"/>
            </a:lvl2pPr>
            <a:lvl3pPr>
              <a:defRPr sz="2270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3533" y="432031"/>
            <a:ext cx="3715650" cy="1512107"/>
          </a:xfrm>
        </p:spPr>
        <p:txBody>
          <a:bodyPr anchor="b"/>
          <a:lstStyle>
            <a:lvl1pPr>
              <a:defRPr sz="3025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897698" y="933066"/>
            <a:ext cx="5832236" cy="4605327"/>
          </a:xfrm>
        </p:spPr>
        <p:txBody>
          <a:bodyPr/>
          <a:lstStyle>
            <a:lvl1pPr marL="0" indent="0">
              <a:buNone/>
              <a:defRPr sz="3025"/>
            </a:lvl1pPr>
            <a:lvl2pPr marL="431800" indent="0">
              <a:buNone/>
              <a:defRPr sz="2645"/>
            </a:lvl2pPr>
            <a:lvl3pPr marL="864235" indent="0">
              <a:buNone/>
              <a:defRPr sz="2270"/>
            </a:lvl3pPr>
            <a:lvl4pPr marL="1296035" indent="0">
              <a:buNone/>
              <a:defRPr sz="1890"/>
            </a:lvl4pPr>
            <a:lvl5pPr marL="1727835" indent="0">
              <a:buNone/>
              <a:defRPr sz="1890"/>
            </a:lvl5pPr>
            <a:lvl6pPr marL="2160270" indent="0">
              <a:buNone/>
              <a:defRPr sz="1890"/>
            </a:lvl6pPr>
            <a:lvl7pPr marL="2592070" indent="0">
              <a:buNone/>
              <a:defRPr sz="1890"/>
            </a:lvl7pPr>
            <a:lvl8pPr marL="3023870" indent="0">
              <a:buNone/>
              <a:defRPr sz="1890"/>
            </a:lvl8pPr>
            <a:lvl9pPr marL="3456305" indent="0">
              <a:buNone/>
              <a:defRPr sz="189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3533" y="1944138"/>
            <a:ext cx="3715650" cy="3601756"/>
          </a:xfrm>
        </p:spPr>
        <p:txBody>
          <a:bodyPr/>
          <a:lstStyle>
            <a:lvl1pPr marL="0" indent="0">
              <a:buNone/>
              <a:defRPr sz="1510"/>
            </a:lvl1pPr>
            <a:lvl2pPr marL="431800" indent="0">
              <a:buNone/>
              <a:defRPr sz="1325"/>
            </a:lvl2pPr>
            <a:lvl3pPr marL="864235" indent="0">
              <a:buNone/>
              <a:defRPr sz="1135"/>
            </a:lvl3pPr>
            <a:lvl4pPr marL="1296035" indent="0">
              <a:buNone/>
              <a:defRPr sz="945"/>
            </a:lvl4pPr>
            <a:lvl5pPr marL="1727835" indent="0">
              <a:buNone/>
              <a:defRPr sz="945"/>
            </a:lvl5pPr>
            <a:lvl6pPr marL="2160270" indent="0">
              <a:buNone/>
              <a:defRPr sz="945"/>
            </a:lvl6pPr>
            <a:lvl7pPr marL="2592070" indent="0">
              <a:buNone/>
              <a:defRPr sz="945"/>
            </a:lvl7pPr>
            <a:lvl8pPr marL="3023870" indent="0">
              <a:buNone/>
              <a:defRPr sz="945"/>
            </a:lvl8pPr>
            <a:lvl9pPr marL="3456305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92032" y="345025"/>
            <a:ext cx="9936401" cy="12525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2032" y="1725123"/>
            <a:ext cx="9936401" cy="4111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92032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816154" y="6006427"/>
            <a:ext cx="3888157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136329" y="6006427"/>
            <a:ext cx="2592105" cy="34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864235" rtl="0" eaLnBrk="1" latinLnBrk="0" hangingPunct="1">
        <a:lnSpc>
          <a:spcPct val="90000"/>
        </a:lnSpc>
        <a:spcBef>
          <a:spcPct val="0"/>
        </a:spcBef>
        <a:buNone/>
        <a:defRPr sz="41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00" indent="-215900" algn="l" defTabSz="86423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0" kern="1200">
          <a:solidFill>
            <a:schemeClr val="tx1"/>
          </a:solidFill>
          <a:latin typeface="+mn-lt"/>
          <a:ea typeface="+mn-ea"/>
          <a:cs typeface="+mn-cs"/>
        </a:defRPr>
      </a:lvl2pPr>
      <a:lvl3pPr marL="10801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4373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761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079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39770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72205" indent="-215900" algn="l" defTabSz="86423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80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2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83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2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870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305" algn="l" defTabSz="86423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image" Target="../media/image6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Relationship Id="rId3" Type="http://schemas.openxmlformats.org/officeDocument/2006/relationships/tags" Target="../tags/tag18.xml" /><Relationship Id="rId4" Type="http://schemas.openxmlformats.org/officeDocument/2006/relationships/tags" Target="../tags/tag19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tags" Target="../tags/tag1.xml" /><Relationship Id="rId6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tags" Target="../tags/tag2.xml" /><Relationship Id="rId4" Type="http://schemas.openxmlformats.org/officeDocument/2006/relationships/tags" Target="../tags/tag3.xml" /><Relationship Id="rId5" Type="http://schemas.openxmlformats.org/officeDocument/2006/relationships/image" Target="../media/image2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4.xml" /><Relationship Id="rId5" Type="http://schemas.openxmlformats.org/officeDocument/2006/relationships/tags" Target="../tags/tag5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6.xml" /><Relationship Id="rId5" Type="http://schemas.openxmlformats.org/officeDocument/2006/relationships/tags" Target="../tags/tag7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8.xml" /><Relationship Id="rId5" Type="http://schemas.openxmlformats.org/officeDocument/2006/relationships/tags" Target="../tags/tag9.xml" /><Relationship Id="rId6" Type="http://schemas.openxmlformats.org/officeDocument/2006/relationships/image" Target="../media/image6.jpeg" /><Relationship Id="rId7" Type="http://schemas.openxmlformats.org/officeDocument/2006/relationships/image" Target="../media/image7.jpeg" /><Relationship Id="rId8" Type="http://schemas.openxmlformats.org/officeDocument/2006/relationships/image" Target="../media/image8.jpeg" /><Relationship Id="rId9" Type="http://schemas.openxmlformats.org/officeDocument/2006/relationships/image" Target="../media/image9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0.xml" /><Relationship Id="rId5" Type="http://schemas.openxmlformats.org/officeDocument/2006/relationships/tags" Target="../tags/tag11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2.xml" /><Relationship Id="rId5" Type="http://schemas.openxmlformats.org/officeDocument/2006/relationships/tags" Target="../tags/tag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Relationship Id="rId3" Type="http://schemas.openxmlformats.org/officeDocument/2006/relationships/image" Target="../media/image2.png" /><Relationship Id="rId4" Type="http://schemas.openxmlformats.org/officeDocument/2006/relationships/tags" Target="../tags/tag14.xml" /><Relationship Id="rId5" Type="http://schemas.openxmlformats.org/officeDocument/2006/relationships/tags" Target="../tags/tag1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pic>
        <p:nvPicPr>
          <p:cNvPr id="3" name="图片 2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700" y="1330960"/>
            <a:ext cx="8436610" cy="205803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3.时间轴记录:(折线图)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99205" y="6090920"/>
            <a:ext cx="334200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血常规白细胞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270000" y="2032000"/>
            <a:ext cx="8001000" cy="4064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 descr="抗感锋云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"/>
            <a:ext cx="11520170" cy="647827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诊疗体会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441325" y="1778000"/>
            <a:ext cx="1095184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1.疗效评价：针对CRAB，调整为依拉环素联合比阿培南治疗后患者体温逐渐降至正常，炎性指标明显下降后，患者病情好转转入普通病房无不良反应。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2.局限性：患者拔除气管插管后未进行支气管镜下肺泡灌洗。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3.结论：易拉环素对于CRAB的患者治疗效果明显，未见不良反应。</a:t>
            </a: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 descr="MDR实战营虚拟背景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75"/>
            <a:ext cx="11602085" cy="65265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95780" y="1884680"/>
            <a:ext cx="8009255" cy="18961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感谢观看  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            敬请指导</a:t>
            </a:r>
          </a:p>
        </p:txBody>
      </p:sp>
      <p:pic>
        <p:nvPicPr>
          <p:cNvPr id="7" name="图片 6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05" y="314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 descr="MDR实战营虚拟背景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1597640" cy="6523990"/>
          </a:xfrm>
          <a:prstGeom prst="rect">
            <a:avLst/>
          </a:prstGeom>
        </p:spPr>
      </p:pic>
      <p:pic>
        <p:nvPicPr>
          <p:cNvPr id="9" name="图片 8" descr="闪电菌群ic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165" y="1255395"/>
            <a:ext cx="6325870" cy="5224145"/>
          </a:xfrm>
          <a:prstGeom prst="rect">
            <a:avLst/>
          </a:prstGeom>
        </p:spPr>
      </p:pic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859155" y="2281555"/>
            <a:ext cx="10011410" cy="10775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4000" b="1" kern="100">
                <a:solidFill>
                  <a:schemeClr val="bg1"/>
                </a:solidFill>
                <a:latin typeface="Arial Regular" panose="020b0704020202020204" charset="0"/>
                <a:ea typeface="微软雅黑" panose="020b0503020204020204" charset="-122"/>
                <a:cs typeface="Times New Roman" panose="02020603050405020304" pitchFamily="18" charset="0"/>
              </a:rPr>
              <a:t>一例脑梗合并脓毒症 肺部感染的治疗体会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7430" y="187960"/>
            <a:ext cx="2691130" cy="65722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病例简介</a:t>
            </a:r>
          </a:p>
        </p:txBody>
      </p:sp>
      <p:sp>
        <p:nvSpPr>
          <p:cNvPr id="19" name="矩形 18"/>
          <p:cNvSpPr txBox="1"/>
          <p:nvPr>
            <p:custDataLst>
              <p:tags r:id="rId4"/>
            </p:custDataLst>
          </p:nvPr>
        </p:nvSpPr>
        <p:spPr>
          <a:xfrm>
            <a:off x="854710" y="1652905"/>
            <a:ext cx="10121265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摘要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1.独特性：患者脑梗死后出现呼吸衰竭 肺部感染 脓毒症，治疗过程中出现发热。痰培养提示耐碳青霉烯类的鲍曼不动杆菌</a:t>
            </a:r>
          </a:p>
          <a:p>
            <a:endParaRPr lang="zh-CN" altLang="en-US" sz="2000" b="0">
              <a:solidFill>
                <a:schemeClr val="tx1"/>
              </a:solidFill>
              <a:latin typeface="微软雅黑" panose="020b0503020204020204" charset="-122"/>
              <a:cs typeface="+mn-ea"/>
              <a:sym typeface="+mn-lt"/>
            </a:endParaRP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2.背景：住院时间长出现耐药。</a:t>
            </a:r>
          </a:p>
        </p:txBody>
      </p:sp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患者基础信息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10666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1.人口学信息：44岁男性，辽宁大连人。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2.主诉：言语不清两天。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3.既往史：高血压及糖尿病病史10年。</a:t>
            </a:r>
          </a:p>
        </p:txBody>
      </p: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31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1.体格检查：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体温36.1℃，心率80次/分，血压159/ 89mmHg，呼吸20次/分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2.辅助检查：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胸部CT提示支气管炎改变，双肺炎症改变，双肺坠积性肺炎。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入院后检查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3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en-US" sz="2000" b="0">
                <a:latin typeface="微软雅黑" panose="020b0503020204020204" charset="-122"/>
                <a:cs typeface="+mn-ea"/>
                <a:sym typeface="+mn-lt"/>
              </a:rPr>
              <a:t>3.影像学检查：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22045" y="3802380"/>
            <a:ext cx="295719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血常规白细胞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203190" y="3802380"/>
            <a:ext cx="32219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血常规中性粒细胞百分比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79805" y="6115050"/>
            <a:ext cx="315912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胸部CT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132070" y="6106160"/>
            <a:ext cx="341566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0">
                <a:latin typeface="微软雅黑" panose="020b0503020204020204" charset="-122"/>
              </a:rPr>
              <a:t>胸部CT肺窗</a:t>
            </a:r>
          </a:p>
        </p:txBody>
      </p:sp>
      <p:pic>
        <p:nvPicPr>
          <p:cNvPr id="20" name="New picture" title=""/>
          <p:cNvPicPr/>
          <p:nvPr/>
        </p:nvPicPr>
        <p:blipFill>
          <a:blip r:embed="rId6"/>
          <a:stretch>
            <a:fillRect/>
          </a:stretch>
        </p:blipFill>
        <p:spPr>
          <a:xfrm>
            <a:off x="1016000" y="1905000"/>
            <a:ext cx="3429000" cy="1905000"/>
          </a:xfrm>
          <a:prstGeom prst="rect">
            <a:avLst/>
          </a:prstGeom>
        </p:spPr>
      </p:pic>
      <p:pic>
        <p:nvPicPr>
          <p:cNvPr id="21" name="New picture" title=""/>
          <p:cNvPicPr/>
          <p:nvPr/>
        </p:nvPicPr>
        <p:blipFill>
          <a:blip r:embed="rId7"/>
          <a:stretch>
            <a:fillRect/>
          </a:stretch>
        </p:blipFill>
        <p:spPr>
          <a:xfrm>
            <a:off x="5080000" y="1905000"/>
            <a:ext cx="3429000" cy="1905000"/>
          </a:xfrm>
          <a:prstGeom prst="rect">
            <a:avLst/>
          </a:prstGeom>
        </p:spPr>
      </p:pic>
      <p:pic>
        <p:nvPicPr>
          <p:cNvPr id="22" name="New picture" title=""/>
          <p:cNvPicPr/>
          <p:nvPr/>
        </p:nvPicPr>
        <p:blipFill>
          <a:blip r:embed="rId8"/>
          <a:stretch>
            <a:fillRect/>
          </a:stretch>
        </p:blipFill>
        <p:spPr>
          <a:xfrm>
            <a:off x="1016000" y="4254500"/>
            <a:ext cx="3429000" cy="1905000"/>
          </a:xfrm>
          <a:prstGeom prst="rect">
            <a:avLst/>
          </a:prstGeom>
        </p:spPr>
      </p:pic>
      <p:pic>
        <p:nvPicPr>
          <p:cNvPr id="23" name="New picture" title=""/>
          <p:cNvPicPr/>
          <p:nvPr/>
        </p:nvPicPr>
        <p:blipFill>
          <a:blip r:embed="rId9"/>
          <a:stretch>
            <a:fillRect/>
          </a:stretch>
        </p:blipFill>
        <p:spPr>
          <a:xfrm>
            <a:off x="5080000" y="4254500"/>
            <a:ext cx="3429000" cy="19050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诊断评估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4535" y="1457960"/>
            <a:ext cx="10542270" cy="1615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诊断评估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1.初步诊断：1、 急性脑梗死 2 、高血压 3、 2型糖尿病 4、肺部感染 5、呼吸衰竭 6、脓毒症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2.诊断依据：痰培养提示CRAB</a:t>
            </a:r>
          </a:p>
          <a:p>
            <a:r>
              <a:rPr lang="zh-CN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3.鉴别诊断：排除肺结核及其他感染。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1.药物：莫西沙星 0.4 Qd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2.手术：无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descr="MDR实战营虚拟背景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11518900" cy="6479540"/>
          </a:xfrm>
          <a:prstGeom prst="rect">
            <a:avLst/>
          </a:prstGeom>
        </p:spPr>
      </p:pic>
      <p:pic>
        <p:nvPicPr>
          <p:cNvPr id="6" name="图片 5" descr="MDR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0180" y="5775960"/>
            <a:ext cx="2278380" cy="556260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724535" y="605155"/>
            <a:ext cx="3904615" cy="8528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sz="2000" b="0" kern="100">
                <a:solidFill>
                  <a:srgbClr val="411F78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● 治疗过程</a:t>
            </a:r>
          </a:p>
        </p:txBody>
      </p:sp>
      <p:sp>
        <p:nvSpPr>
          <p:cNvPr id="19" name="矩形 18"/>
          <p:cNvSpPr txBox="1"/>
          <p:nvPr>
            <p:custDataLst>
              <p:tags r:id="rId5"/>
            </p:custDataLst>
          </p:nvPr>
        </p:nvSpPr>
        <p:spPr>
          <a:xfrm>
            <a:off x="725170" y="1457960"/>
            <a:ext cx="1054163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3.微生物/病理结果：痰培养提示CRAB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4.方案调整：依拉环素100mg Q12h+比阿培南0.6 Q12h</a:t>
            </a:r>
          </a:p>
          <a:p>
            <a:r>
              <a:rPr lang="en-US" altLang="en-US" sz="2000" b="0">
                <a:solidFill>
                  <a:schemeClr val="tx1"/>
                </a:solidFill>
                <a:latin typeface="微软雅黑" panose="020b0503020204020204" charset="-122"/>
                <a:cs typeface="+mn-ea"/>
                <a:sym typeface="+mn-lt"/>
              </a:rPr>
              <a:t>5.指标追踪：调整抗感染方案后，炎症指标逐渐下降，体温降至正常。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AS_NET" val="4.0.30319.42000"/>
  <p:tag name="AS_OS" val="Microsoft Windows NT 10.0.14393.0"/>
  <p:tag name="AS_RELEASE_DATE" val="2024.12.14"/>
  <p:tag name="AS_TITLE" val="Aspose.Slides for .NET 4.0 Client Profile"/>
  <p:tag name="AS_VERSION" val="24.12"/>
</p:tagLst>
</file>

<file path=ppt/tags/tag3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DIAGRAM_VIRTUALLY_FRAME" val="{&quot;height&quot;:273.45,&quot;left&quot;:146.55,&quot;top&quot;:130.3,&quot;width&quot;:658.05}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 panose="020b0503020204020204" charset="-122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自定义</PresentationFormat>
  <Paragraphs>41</Paragraphs>
  <Slides>12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20">
      <vt:lpstr>Arial</vt:lpstr>
      <vt:lpstr>Calibri</vt:lpstr>
      <vt:lpstr>Calibri Light</vt:lpstr>
      <vt:lpstr>Arial Regular</vt:lpstr>
      <vt:lpstr>微软雅黑</vt:lpstr>
      <vt:lpstr>Times New Roman</vt:lpstr>
      <vt:lpstr>Courier New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24.1200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lastModifiedBy>国际循环</cp:lastModifiedBy>
  <cp:revision>45</cp:revision>
  <dcterms:created xsi:type="dcterms:W3CDTF">2025-04-26T19:54:00Z</dcterms:created>
  <dcterms:modified xsi:type="dcterms:W3CDTF">2025-11-28T02:09:21Z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ICV">
    <vt:lpwstr>37B64F04178DAFC60E3A0D687883D5A4_43</vt:lpwstr>
  </property>
  <property fmtid="{D5CDD505-2E9C-101B-9397-08002B2CF9AE}" pid="3" name="KSOProductBuildVer">
    <vt:lpwstr>2052-12.1.0.23125</vt:lpwstr>
  </property>
</Properties>
</file>