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4.12-->
<p:presentation xmlns:r="http://schemas.openxmlformats.org/officeDocument/2006/relationships" xmlns:a="http://schemas.openxmlformats.org/drawingml/2006/main" xmlns:p="http://schemas.openxmlformats.org/presentationml/2006/main">
  <p:sldMasterIdLst>
    <p:sldMasterId id="2147483648" r:id="rId1"/>
  </p:sldMasterIdLst>
  <p:notesMasterIdLst>
    <p:notesMasterId r:id="rId2"/>
  </p:notesMasterIdLst>
  <p:sldIdLst>
    <p:sldId id="259" r:id="rId3"/>
    <p:sldId id="257" r:id="rId4"/>
    <p:sldId id="264" r:id="rId5"/>
    <p:sldId id="267" r:id="rId6"/>
    <p:sldId id="266" r:id="rId7"/>
    <p:sldId id="287" r:id="rId8"/>
    <p:sldId id="268" r:id="rId9"/>
    <p:sldId id="269" r:id="rId10"/>
    <p:sldId id="293" r:id="rId11"/>
    <p:sldId id="291" r:id="rId12"/>
    <p:sldId id="271" r:id="rId13"/>
    <p:sldId id="263" r:id="rId14"/>
  </p:sldIdLst>
  <p:sldSz cx="11518900" cy="6480175"/>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58" d="100"/>
          <a:sy n="58" d="100"/>
        </p:scale>
        <p:origin x="30" y="939"/>
      </p:cViewPr>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tags" Target="tags/tag20.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heme" Target="theme/theme1.xml" /><Relationship Id="rId19"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716" y="1143000"/>
            <a:ext cx="5486568"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440058" y="1060576"/>
            <a:ext cx="8640349" cy="2256160"/>
          </a:xfrm>
        </p:spPr>
        <p:txBody>
          <a:bodyPr anchor="b"/>
          <a:lstStyle>
            <a:lvl1pPr algn="ctr">
              <a:defRPr sz="5670"/>
            </a:lvl1pPr>
          </a:lstStyle>
          <a:p>
            <a:r>
              <a:rPr lang="zh-CN" altLang="en-US"/>
              <a:t>单击此处编辑母版标题样式</a:t>
            </a:r>
            <a:endParaRPr lang="zh-CN" altLang="en-US"/>
          </a:p>
        </p:txBody>
      </p:sp>
      <p:sp>
        <p:nvSpPr>
          <p:cNvPr id="3" name="副标题 2"/>
          <p:cNvSpPr>
            <a:spLocks noGrp="1"/>
          </p:cNvSpPr>
          <p:nvPr>
            <p:ph type="subTitle" idx="1"/>
          </p:nvPr>
        </p:nvSpPr>
        <p:spPr>
          <a:xfrm>
            <a:off x="1440058" y="3403742"/>
            <a:ext cx="8640349" cy="1564611"/>
          </a:xfrm>
        </p:spPr>
        <p:txBody>
          <a:bodyPr/>
          <a:lstStyle>
            <a:lvl1pPr marL="0" indent="0" algn="ctr">
              <a:buNone/>
              <a:defRPr sz="2270"/>
            </a:lvl1pPr>
            <a:lvl2pPr marL="431800" indent="0" algn="ctr">
              <a:buNone/>
              <a:defRPr sz="1890"/>
            </a:lvl2pPr>
            <a:lvl3pPr marL="864235" indent="0" algn="ctr">
              <a:buNone/>
              <a:defRPr sz="1700"/>
            </a:lvl3pPr>
            <a:lvl4pPr marL="1296035" indent="0" algn="ctr">
              <a:buNone/>
              <a:defRPr sz="1510"/>
            </a:lvl4pPr>
            <a:lvl5pPr marL="1727835" indent="0" algn="ctr">
              <a:buNone/>
              <a:defRPr sz="1510"/>
            </a:lvl5pPr>
            <a:lvl6pPr marL="2160270" indent="0" algn="ctr">
              <a:buNone/>
              <a:defRPr sz="1510"/>
            </a:lvl6pPr>
            <a:lvl7pPr marL="2592070" indent="0" algn="ctr">
              <a:buNone/>
              <a:defRPr sz="1510"/>
            </a:lvl7pPr>
            <a:lvl8pPr marL="3023870" indent="0" algn="ctr">
              <a:buNone/>
              <a:defRPr sz="1510"/>
            </a:lvl8pPr>
            <a:lvl9pPr marL="3456305" indent="0" algn="ctr">
              <a:buNone/>
              <a:defRPr sz="151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8244333" y="345025"/>
            <a:ext cx="2484100" cy="5491891"/>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792032" y="345025"/>
            <a:ext cx="7308295" cy="5491891"/>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86032" y="1615615"/>
            <a:ext cx="9936401" cy="2695691"/>
          </a:xfrm>
        </p:spPr>
        <p:txBody>
          <a:bodyPr anchor="b"/>
          <a:lstStyle>
            <a:lvl1pPr>
              <a:defRPr sz="567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86032" y="4336809"/>
            <a:ext cx="9936401" cy="1417600"/>
          </a:xfrm>
        </p:spPr>
        <p:txBody>
          <a:bodyPr/>
          <a:lstStyle>
            <a:lvl1pPr marL="0" indent="0">
              <a:buNone/>
              <a:defRPr sz="2270">
                <a:solidFill>
                  <a:schemeClr val="tx1">
                    <a:tint val="75000"/>
                  </a:schemeClr>
                </a:solidFill>
              </a:defRPr>
            </a:lvl1pPr>
            <a:lvl2pPr marL="431800" indent="0">
              <a:buNone/>
              <a:defRPr sz="1890">
                <a:solidFill>
                  <a:schemeClr val="tx1">
                    <a:tint val="75000"/>
                  </a:schemeClr>
                </a:solidFill>
              </a:defRPr>
            </a:lvl2pPr>
            <a:lvl3pPr marL="864235" indent="0">
              <a:buNone/>
              <a:defRPr sz="1700">
                <a:solidFill>
                  <a:schemeClr val="tx1">
                    <a:tint val="75000"/>
                  </a:schemeClr>
                </a:solidFill>
              </a:defRPr>
            </a:lvl3pPr>
            <a:lvl4pPr marL="1296035" indent="0">
              <a:buNone/>
              <a:defRPr sz="1510">
                <a:solidFill>
                  <a:schemeClr val="tx1">
                    <a:tint val="75000"/>
                  </a:schemeClr>
                </a:solidFill>
              </a:defRPr>
            </a:lvl4pPr>
            <a:lvl5pPr marL="1727835" indent="0">
              <a:buNone/>
              <a:defRPr sz="1510">
                <a:solidFill>
                  <a:schemeClr val="tx1">
                    <a:tint val="75000"/>
                  </a:schemeClr>
                </a:solidFill>
              </a:defRPr>
            </a:lvl5pPr>
            <a:lvl6pPr marL="2160270" indent="0">
              <a:buNone/>
              <a:defRPr sz="1510">
                <a:solidFill>
                  <a:schemeClr val="tx1">
                    <a:tint val="75000"/>
                  </a:schemeClr>
                </a:solidFill>
              </a:defRPr>
            </a:lvl6pPr>
            <a:lvl7pPr marL="2592070" indent="0">
              <a:buNone/>
              <a:defRPr sz="1510">
                <a:solidFill>
                  <a:schemeClr val="tx1">
                    <a:tint val="75000"/>
                  </a:schemeClr>
                </a:solidFill>
              </a:defRPr>
            </a:lvl7pPr>
            <a:lvl8pPr marL="3023870" indent="0">
              <a:buNone/>
              <a:defRPr sz="1510">
                <a:solidFill>
                  <a:schemeClr val="tx1">
                    <a:tint val="75000"/>
                  </a:schemeClr>
                </a:solidFill>
              </a:defRPr>
            </a:lvl8pPr>
            <a:lvl9pPr marL="3456305" indent="0">
              <a:buNone/>
              <a:defRPr sz="151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792032"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5832236"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793533" y="345025"/>
            <a:ext cx="9936401" cy="1252589"/>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3533" y="1588613"/>
            <a:ext cx="4873696"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793533" y="2367168"/>
            <a:ext cx="4873696"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5832236" y="1588613"/>
            <a:ext cx="4897698"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5832236" y="2367168"/>
            <a:ext cx="4897698"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内容占位符 2"/>
          <p:cNvSpPr>
            <a:spLocks noGrp="1"/>
          </p:cNvSpPr>
          <p:nvPr>
            <p:ph idx="1"/>
          </p:nvPr>
        </p:nvSpPr>
        <p:spPr>
          <a:xfrm>
            <a:off x="4897698" y="933066"/>
            <a:ext cx="5832236" cy="4605327"/>
          </a:xfrm>
        </p:spPr>
        <p:txBody>
          <a:bodyPr/>
          <a:lstStyle>
            <a:lvl1pPr>
              <a:defRPr sz="3025"/>
            </a:lvl1pPr>
            <a:lvl2pPr>
              <a:defRPr sz="2645"/>
            </a:lvl2pPr>
            <a:lvl3pPr>
              <a:defRPr sz="2270"/>
            </a:lvl3pPr>
            <a:lvl4pPr>
              <a:defRPr sz="1890"/>
            </a:lvl4pPr>
            <a:lvl5pPr>
              <a:defRPr sz="1890"/>
            </a:lvl5pPr>
            <a:lvl6pPr>
              <a:defRPr sz="1890"/>
            </a:lvl6pPr>
            <a:lvl7pPr>
              <a:defRPr sz="1890"/>
            </a:lvl7pPr>
            <a:lvl8pPr>
              <a:defRPr sz="1890"/>
            </a:lvl8pPr>
            <a:lvl9pPr>
              <a:defRPr sz="189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图片占位符 2"/>
          <p:cNvSpPr>
            <a:spLocks noGrp="1"/>
          </p:cNvSpPr>
          <p:nvPr>
            <p:ph type="pic" idx="1"/>
          </p:nvPr>
        </p:nvSpPr>
        <p:spPr>
          <a:xfrm>
            <a:off x="4897698" y="933066"/>
            <a:ext cx="5832236" cy="4605327"/>
          </a:xfrm>
        </p:spPr>
        <p:txBody>
          <a:bodyPr/>
          <a:lstStyle>
            <a:lvl1pPr marL="0" indent="0">
              <a:buNone/>
              <a:defRPr sz="3025"/>
            </a:lvl1pPr>
            <a:lvl2pPr marL="431800" indent="0">
              <a:buNone/>
              <a:defRPr sz="2645"/>
            </a:lvl2pPr>
            <a:lvl3pPr marL="864235" indent="0">
              <a:buNone/>
              <a:defRPr sz="2270"/>
            </a:lvl3pPr>
            <a:lvl4pPr marL="1296035" indent="0">
              <a:buNone/>
              <a:defRPr sz="1890"/>
            </a:lvl4pPr>
            <a:lvl5pPr marL="1727835" indent="0">
              <a:buNone/>
              <a:defRPr sz="1890"/>
            </a:lvl5pPr>
            <a:lvl6pPr marL="2160270" indent="0">
              <a:buNone/>
              <a:defRPr sz="1890"/>
            </a:lvl6pPr>
            <a:lvl7pPr marL="2592070" indent="0">
              <a:buNone/>
              <a:defRPr sz="1890"/>
            </a:lvl7pPr>
            <a:lvl8pPr marL="3023870" indent="0">
              <a:buNone/>
              <a:defRPr sz="1890"/>
            </a:lvl8pPr>
            <a:lvl9pPr marL="3456305" indent="0">
              <a:buNone/>
              <a:defRPr sz="1890"/>
            </a:lvl9pPr>
          </a:lstStyle>
          <a:p>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792032" y="345025"/>
            <a:ext cx="9936401" cy="1252589"/>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2032" y="1725123"/>
            <a:ext cx="9936401" cy="411179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792032" y="6006427"/>
            <a:ext cx="2592105" cy="345025"/>
          </a:xfrm>
          <a:prstGeom prst="rect">
            <a:avLst/>
          </a:prstGeom>
        </p:spPr>
        <p:txBody>
          <a:bodyPr vert="horz" lIns="91440" tIns="45720" rIns="91440" bIns="45720" rtlCol="0" anchor="ctr"/>
          <a:lstStyle>
            <a:lvl1pPr algn="l">
              <a:defRPr sz="1135">
                <a:solidFill>
                  <a:schemeClr val="tx1">
                    <a:tint val="75000"/>
                  </a:schemeClr>
                </a:solidFill>
              </a:defRPr>
            </a:lvl1p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3"/>
          </p:nvPr>
        </p:nvSpPr>
        <p:spPr>
          <a:xfrm>
            <a:off x="3816154" y="6006427"/>
            <a:ext cx="3888157" cy="345025"/>
          </a:xfrm>
          <a:prstGeom prst="rect">
            <a:avLst/>
          </a:prstGeom>
        </p:spPr>
        <p:txBody>
          <a:bodyPr vert="horz" lIns="91440" tIns="45720" rIns="91440" bIns="45720" rtlCol="0" anchor="ctr"/>
          <a:lstStyle>
            <a:lvl1pPr algn="ctr">
              <a:defRPr sz="113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136329" y="6006427"/>
            <a:ext cx="2592105" cy="345025"/>
          </a:xfrm>
          <a:prstGeom prst="rect">
            <a:avLst/>
          </a:prstGeom>
        </p:spPr>
        <p:txBody>
          <a:bodyPr vert="horz" lIns="91440" tIns="45720" rIns="91440" bIns="45720" rtlCol="0" anchor="ctr"/>
          <a:lstStyle>
            <a:lvl1pPr algn="r">
              <a:defRPr sz="1135">
                <a:solidFill>
                  <a:schemeClr val="tx1">
                    <a:tint val="75000"/>
                  </a:schemeClr>
                </a:solidFill>
              </a:defRPr>
            </a:lvl1pPr>
          </a:lstStyle>
          <a:p>
            <a:fld id="{565CE74E-AB26-4998-AD42-012C4C1AD076}"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864235" rtl="0" eaLnBrk="1" latinLnBrk="0" hangingPunct="1">
        <a:lnSpc>
          <a:spcPct val="90000"/>
        </a:lnSpc>
        <a:spcBef>
          <a:spcPct val="0"/>
        </a:spcBef>
        <a:buNone/>
        <a:defRPr sz="4155" kern="1200">
          <a:solidFill>
            <a:schemeClr val="tx1"/>
          </a:solidFill>
          <a:latin typeface="+mj-lt"/>
          <a:ea typeface="+mj-ea"/>
          <a:cs typeface="+mj-cs"/>
        </a:defRPr>
      </a:lvl1pPr>
    </p:titleStyle>
    <p:bodyStyle>
      <a:lvl1pPr marL="215900" indent="-215900" algn="l" defTabSz="864235" rtl="0" eaLnBrk="1" latinLnBrk="0" hangingPunct="1">
        <a:lnSpc>
          <a:spcPct val="90000"/>
        </a:lnSpc>
        <a:spcBef>
          <a:spcPts val="945"/>
        </a:spcBef>
        <a:buFont typeface="Arial" panose="020b0604020202020204" pitchFamily="34" charset="0"/>
        <a:buChar char="•"/>
        <a:defRPr sz="2645" kern="1200">
          <a:solidFill>
            <a:schemeClr val="tx1"/>
          </a:solidFill>
          <a:latin typeface="+mn-lt"/>
          <a:ea typeface="+mn-ea"/>
          <a:cs typeface="+mn-cs"/>
        </a:defRPr>
      </a:lvl1pPr>
      <a:lvl2pPr marL="647700" indent="-215900" algn="l" defTabSz="864235" rtl="0" eaLnBrk="1" latinLnBrk="0" hangingPunct="1">
        <a:lnSpc>
          <a:spcPct val="90000"/>
        </a:lnSpc>
        <a:spcBef>
          <a:spcPct val="95000"/>
        </a:spcBef>
        <a:buFont typeface="Arial" panose="020b0604020202020204" pitchFamily="34" charset="0"/>
        <a:buChar char="•"/>
        <a:defRPr sz="2270" kern="1200">
          <a:solidFill>
            <a:schemeClr val="tx1"/>
          </a:solidFill>
          <a:latin typeface="+mn-lt"/>
          <a:ea typeface="+mn-ea"/>
          <a:cs typeface="+mn-cs"/>
        </a:defRPr>
      </a:lvl2pPr>
      <a:lvl3pPr marL="1080135" indent="-215900" algn="l" defTabSz="864235" rtl="0" eaLnBrk="1" latinLnBrk="0" hangingPunct="1">
        <a:lnSpc>
          <a:spcPct val="90000"/>
        </a:lnSpc>
        <a:spcBef>
          <a:spcPct val="95000"/>
        </a:spcBef>
        <a:buFont typeface="Arial" panose="020b0604020202020204" pitchFamily="34" charset="0"/>
        <a:buChar char="•"/>
        <a:defRPr sz="1890" kern="1200">
          <a:solidFill>
            <a:schemeClr val="tx1"/>
          </a:solidFill>
          <a:latin typeface="+mn-lt"/>
          <a:ea typeface="+mn-ea"/>
          <a:cs typeface="+mn-cs"/>
        </a:defRPr>
      </a:lvl3pPr>
      <a:lvl4pPr marL="15119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4pPr>
      <a:lvl5pPr marL="19437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5pPr>
      <a:lvl6pPr marL="23761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6pPr>
      <a:lvl7pPr marL="28079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7pPr>
      <a:lvl8pPr marL="32397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8pPr>
      <a:lvl9pPr marL="367220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9pPr>
    </p:bodyStyle>
    <p:otherStyle>
      <a:defPPr>
        <a:defRPr lang="zh-CN"/>
      </a:defPPr>
      <a:lvl1pPr marL="0" algn="l" defTabSz="864235" rtl="0" eaLnBrk="1" latinLnBrk="0" hangingPunct="1">
        <a:defRPr sz="1700" kern="1200">
          <a:solidFill>
            <a:schemeClr val="tx1"/>
          </a:solidFill>
          <a:latin typeface="+mn-lt"/>
          <a:ea typeface="+mn-ea"/>
          <a:cs typeface="+mn-cs"/>
        </a:defRPr>
      </a:lvl1pPr>
      <a:lvl2pPr marL="431800" algn="l" defTabSz="864235" rtl="0" eaLnBrk="1" latinLnBrk="0" hangingPunct="1">
        <a:defRPr sz="1700" kern="1200">
          <a:solidFill>
            <a:schemeClr val="tx1"/>
          </a:solidFill>
          <a:latin typeface="+mn-lt"/>
          <a:ea typeface="+mn-ea"/>
          <a:cs typeface="+mn-cs"/>
        </a:defRPr>
      </a:lvl2pPr>
      <a:lvl3pPr marL="864235" algn="l" defTabSz="864235" rtl="0" eaLnBrk="1" latinLnBrk="0" hangingPunct="1">
        <a:defRPr sz="1700" kern="1200">
          <a:solidFill>
            <a:schemeClr val="tx1"/>
          </a:solidFill>
          <a:latin typeface="+mn-lt"/>
          <a:ea typeface="+mn-ea"/>
          <a:cs typeface="+mn-cs"/>
        </a:defRPr>
      </a:lvl3pPr>
      <a:lvl4pPr marL="1296035" algn="l" defTabSz="864235" rtl="0" eaLnBrk="1" latinLnBrk="0" hangingPunct="1">
        <a:defRPr sz="1700" kern="1200">
          <a:solidFill>
            <a:schemeClr val="tx1"/>
          </a:solidFill>
          <a:latin typeface="+mn-lt"/>
          <a:ea typeface="+mn-ea"/>
          <a:cs typeface="+mn-cs"/>
        </a:defRPr>
      </a:lvl4pPr>
      <a:lvl5pPr marL="1727835" algn="l" defTabSz="864235" rtl="0" eaLnBrk="1" latinLnBrk="0" hangingPunct="1">
        <a:defRPr sz="1700" kern="1200">
          <a:solidFill>
            <a:schemeClr val="tx1"/>
          </a:solidFill>
          <a:latin typeface="+mn-lt"/>
          <a:ea typeface="+mn-ea"/>
          <a:cs typeface="+mn-cs"/>
        </a:defRPr>
      </a:lvl5pPr>
      <a:lvl6pPr marL="2160270" algn="l" defTabSz="864235" rtl="0" eaLnBrk="1" latinLnBrk="0" hangingPunct="1">
        <a:defRPr sz="1700" kern="1200">
          <a:solidFill>
            <a:schemeClr val="tx1"/>
          </a:solidFill>
          <a:latin typeface="+mn-lt"/>
          <a:ea typeface="+mn-ea"/>
          <a:cs typeface="+mn-cs"/>
        </a:defRPr>
      </a:lvl6pPr>
      <a:lvl7pPr marL="2592070" algn="l" defTabSz="864235" rtl="0" eaLnBrk="1" latinLnBrk="0" hangingPunct="1">
        <a:defRPr sz="1700" kern="1200">
          <a:solidFill>
            <a:schemeClr val="tx1"/>
          </a:solidFill>
          <a:latin typeface="+mn-lt"/>
          <a:ea typeface="+mn-ea"/>
          <a:cs typeface="+mn-cs"/>
        </a:defRPr>
      </a:lvl7pPr>
      <a:lvl8pPr marL="3023870" algn="l" defTabSz="864235" rtl="0" eaLnBrk="1" latinLnBrk="0" hangingPunct="1">
        <a:defRPr sz="1700" kern="1200">
          <a:solidFill>
            <a:schemeClr val="tx1"/>
          </a:solidFill>
          <a:latin typeface="+mn-lt"/>
          <a:ea typeface="+mn-ea"/>
          <a:cs typeface="+mn-cs"/>
        </a:defRPr>
      </a:lvl8pPr>
      <a:lvl9pPr marL="3456305" algn="l" defTabSz="864235" rtl="0" eaLnBrk="1" latinLnBrk="0" hangingPunct="1">
        <a:defRPr sz="17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6.xml" /><Relationship Id="rId5" Type="http://schemas.openxmlformats.org/officeDocument/2006/relationships/tags" Target="../tags/tag17.xml" /><Relationship Id="rId6" Type="http://schemas.openxmlformats.org/officeDocument/2006/relationships/image" Target="../media/image6.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0.jpeg" /><Relationship Id="rId3" Type="http://schemas.openxmlformats.org/officeDocument/2006/relationships/tags" Target="../tags/tag18.xml" /><Relationship Id="rId4" Type="http://schemas.openxmlformats.org/officeDocument/2006/relationships/tags" Target="../tags/tag19.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tags" Target="../tags/tag1.xml" /><Relationship Id="rId6" Type="http://schemas.openxmlformats.org/officeDocument/2006/relationships/image" Target="../media/image2.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tags" Target="../tags/tag2.xml" /><Relationship Id="rId4" Type="http://schemas.openxmlformats.org/officeDocument/2006/relationships/tags" Target="../tags/tag3.xml" /><Relationship Id="rId5" Type="http://schemas.openxmlformats.org/officeDocument/2006/relationships/image" Target="../media/image2.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4.xml" /><Relationship Id="rId5" Type="http://schemas.openxmlformats.org/officeDocument/2006/relationships/tags" Target="../tags/tag5.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6.xml" /><Relationship Id="rId5" Type="http://schemas.openxmlformats.org/officeDocument/2006/relationships/tags" Target="../tags/tag7.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8.xml" /><Relationship Id="rId5" Type="http://schemas.openxmlformats.org/officeDocument/2006/relationships/tags" Target="../tags/tag9.xml" /><Relationship Id="rId6" Type="http://schemas.openxmlformats.org/officeDocument/2006/relationships/image" Target="../media/image6.jpeg" /><Relationship Id="rId7" Type="http://schemas.openxmlformats.org/officeDocument/2006/relationships/image" Target="../media/image7.jpeg" /><Relationship Id="rId8" Type="http://schemas.openxmlformats.org/officeDocument/2006/relationships/image" Target="../media/image8.jpeg" /><Relationship Id="rId9" Type="http://schemas.openxmlformats.org/officeDocument/2006/relationships/image" Target="../media/image9.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0.xml" /><Relationship Id="rId5" Type="http://schemas.openxmlformats.org/officeDocument/2006/relationships/tags" Target="../tags/tag11.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2.xml" /><Relationship Id="rId5" Type="http://schemas.openxmlformats.org/officeDocument/2006/relationships/tags" Target="../tags/tag13.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4.xml" /><Relationship Id="rId5" Type="http://schemas.openxmlformats.org/officeDocument/2006/relationships/tags" Target="../tags/tag15.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4"/>
          <p:cNvPicPr>
            <a:picLocks noChangeAspect="1"/>
          </p:cNvPicPr>
          <p:nvPr/>
        </p:nvPicPr>
        <p:blipFill>
          <a:blip r:embed="rId2"/>
          <a:stretch>
            <a:fillRect/>
          </a:stretch>
        </p:blipFill>
        <p:spPr>
          <a:xfrm>
            <a:off x="0" y="-15875"/>
            <a:ext cx="11602085" cy="6526530"/>
          </a:xfrm>
          <a:prstGeom prst="rect">
            <a:avLst/>
          </a:prstGeom>
        </p:spPr>
      </p:pic>
      <p:pic>
        <p:nvPicPr>
          <p:cNvPr id="3" name="图片 2" descr="MDR icon"/>
          <p:cNvPicPr>
            <a:picLocks noChangeAspect="1"/>
          </p:cNvPicPr>
          <p:nvPr/>
        </p:nvPicPr>
        <p:blipFill>
          <a:blip r:embed="rId3"/>
          <a:stretch>
            <a:fillRect/>
          </a:stretch>
        </p:blipFill>
        <p:spPr>
          <a:xfrm>
            <a:off x="1917700" y="1330960"/>
            <a:ext cx="8436610" cy="2058035"/>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r>
              <a:rPr lang="en-US" altLang="en-US" sz="2000" b="0">
                <a:latin typeface="微软雅黑" panose="020b0503020204020204" charset="-122"/>
                <a:cs typeface="+mn-ea"/>
                <a:sym typeface="+mn-lt"/>
              </a:rPr>
              <a:t>3.时间轴记录:(折线图)</a:t>
            </a:r>
          </a:p>
        </p:txBody>
      </p:sp>
      <p:sp>
        <p:nvSpPr>
          <p:cNvPr id="3" name="文本框 2"/>
          <p:cNvSpPr txBox="1"/>
          <p:nvPr/>
        </p:nvSpPr>
        <p:spPr>
          <a:xfrm>
            <a:off x="3799205" y="6090920"/>
            <a:ext cx="3342005" cy="396240"/>
          </a:xfrm>
          <a:prstGeom prst="rect">
            <a:avLst/>
          </a:prstGeom>
          <a:noFill/>
        </p:spPr>
        <p:txBody>
          <a:bodyPr wrap="square" rtlCol="0">
            <a:spAutoFit/>
          </a:bodyPr>
          <a:lstStyle/>
          <a:p>
            <a:pPr algn="ctr"/>
            <a:r>
              <a:rPr lang="en-US" altLang="zh-CN" sz="2000" b="0">
                <a:latin typeface="微软雅黑" panose="020b0503020204020204" charset="-122"/>
              </a:rPr>
              <a:t>血常规白细胞总数</a:t>
            </a:r>
          </a:p>
        </p:txBody>
      </p:sp>
      <p:pic>
        <p:nvPicPr>
          <p:cNvPr id="20" name="New picture" title=""/>
          <p:cNvPicPr/>
          <p:nvPr/>
        </p:nvPicPr>
        <p:blipFill>
          <a:blip r:embed="rId6"/>
          <a:stretch>
            <a:fillRect/>
          </a:stretch>
        </p:blipFill>
        <p:spPr>
          <a:xfrm>
            <a:off x="1270000" y="2032000"/>
            <a:ext cx="8001000" cy="40640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descr="抗感锋云001"/>
          <p:cNvPicPr>
            <a:picLocks noChangeAspect="1"/>
          </p:cNvPicPr>
          <p:nvPr/>
        </p:nvPicPr>
        <p:blipFill>
          <a:blip r:embed="rId2"/>
          <a:stretch>
            <a:fillRect/>
          </a:stretch>
        </p:blipFill>
        <p:spPr>
          <a:xfrm>
            <a:off x="0" y="1270"/>
            <a:ext cx="11520170" cy="647827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诊疗体会</a:t>
            </a:r>
          </a:p>
        </p:txBody>
      </p:sp>
      <p:sp>
        <p:nvSpPr>
          <p:cNvPr id="19" name="矩形 18"/>
          <p:cNvSpPr txBox="1"/>
          <p:nvPr>
            <p:custDataLst>
              <p:tags r:id="rId4"/>
            </p:custDataLst>
          </p:nvPr>
        </p:nvSpPr>
        <p:spPr>
          <a:xfrm>
            <a:off x="441325" y="1778000"/>
            <a:ext cx="10951845" cy="13106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1.疗效评价：针对CRAB使用美罗培南联合依拉环素治疗后，患者感染指标快速下降，体温恢复正常，成功脱离呼吸机拔出气管插管，转入普通病房巩固治疗后出院。</a:t>
            </a:r>
          </a:p>
          <a:p>
            <a:r>
              <a:rPr lang="en-US" altLang="en-US" sz="2000" b="0">
                <a:solidFill>
                  <a:schemeClr val="tx1"/>
                </a:solidFill>
                <a:latin typeface="微软雅黑" panose="020b0503020204020204" charset="-122"/>
                <a:cs typeface="+mn-ea"/>
                <a:sym typeface="+mn-lt"/>
              </a:rPr>
              <a:t>2.局限性：拔出气管插管后未再做纤维支气管镜。</a:t>
            </a:r>
          </a:p>
          <a:p>
            <a:r>
              <a:rPr lang="en-US" altLang="en-US" sz="2000" b="0">
                <a:solidFill>
                  <a:schemeClr val="tx1"/>
                </a:solidFill>
                <a:latin typeface="微软雅黑" panose="020b0503020204020204" charset="-122"/>
                <a:cs typeface="+mn-ea"/>
                <a:sym typeface="+mn-lt"/>
              </a:rPr>
              <a:t>3.结论：易拉环数对于CRAB的患者效果明显，未见不良反应。</a:t>
            </a:r>
          </a:p>
        </p:txBody>
      </p:sp>
    </p:spTree>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descr="MDR实战营虚拟背景4"/>
          <p:cNvPicPr>
            <a:picLocks noChangeAspect="1"/>
          </p:cNvPicPr>
          <p:nvPr/>
        </p:nvPicPr>
        <p:blipFill>
          <a:blip r:embed="rId2"/>
          <a:stretch>
            <a:fillRect/>
          </a:stretch>
        </p:blipFill>
        <p:spPr>
          <a:xfrm>
            <a:off x="0" y="-15875"/>
            <a:ext cx="11602085" cy="6526530"/>
          </a:xfrm>
          <a:prstGeom prst="rect">
            <a:avLst/>
          </a:prstGeom>
        </p:spPr>
      </p:pic>
      <p:sp>
        <p:nvSpPr>
          <p:cNvPr id="6" name="文本框 5"/>
          <p:cNvSpPr txBox="1"/>
          <p:nvPr/>
        </p:nvSpPr>
        <p:spPr>
          <a:xfrm>
            <a:off x="1795780" y="1884680"/>
            <a:ext cx="8009255" cy="1896110"/>
          </a:xfrm>
          <a:prstGeom prst="rect">
            <a:avLst/>
          </a:prstGeom>
          <a:noFill/>
        </p:spPr>
        <p:txBody>
          <a:bodyPr wrap="square" rtlCol="0" anchor="t">
            <a:noAutofit/>
          </a:bodyPr>
          <a:lstStyle/>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感谢观看  </a:t>
            </a:r>
          </a:p>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敬请指导</a:t>
            </a:r>
          </a:p>
        </p:txBody>
      </p:sp>
      <p:pic>
        <p:nvPicPr>
          <p:cNvPr id="7" name="图片 6" descr="MDR icon"/>
          <p:cNvPicPr>
            <a:picLocks noChangeAspect="1"/>
          </p:cNvPicPr>
          <p:nvPr/>
        </p:nvPicPr>
        <p:blipFill>
          <a:blip r:embed="rId3"/>
          <a:stretch>
            <a:fillRect/>
          </a:stretch>
        </p:blipFill>
        <p:spPr>
          <a:xfrm>
            <a:off x="344805" y="314960"/>
            <a:ext cx="2691130" cy="657225"/>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8" name="图片 7" descr="MDR实战营虚拟背景1"/>
          <p:cNvPicPr>
            <a:picLocks noChangeAspect="1"/>
          </p:cNvPicPr>
          <p:nvPr/>
        </p:nvPicPr>
        <p:blipFill>
          <a:blip r:embed="rId3"/>
          <a:stretch>
            <a:fillRect/>
          </a:stretch>
        </p:blipFill>
        <p:spPr>
          <a:xfrm>
            <a:off x="635" y="0"/>
            <a:ext cx="11597640" cy="6523990"/>
          </a:xfrm>
          <a:prstGeom prst="rect">
            <a:avLst/>
          </a:prstGeom>
        </p:spPr>
      </p:pic>
      <p:pic>
        <p:nvPicPr>
          <p:cNvPr id="9" name="图片 8" descr="闪电菌群icon"/>
          <p:cNvPicPr>
            <a:picLocks noChangeAspect="1"/>
          </p:cNvPicPr>
          <p:nvPr/>
        </p:nvPicPr>
        <p:blipFill>
          <a:blip r:embed="rId4"/>
          <a:stretch>
            <a:fillRect/>
          </a:stretch>
        </p:blipFill>
        <p:spPr>
          <a:xfrm>
            <a:off x="2844165" y="1255395"/>
            <a:ext cx="6325870" cy="5224145"/>
          </a:xfrm>
          <a:prstGeom prst="rect">
            <a:avLst/>
          </a:prstGeom>
        </p:spPr>
      </p:pic>
      <p:sp>
        <p:nvSpPr>
          <p:cNvPr id="14" name="文本框 13"/>
          <p:cNvSpPr txBox="1"/>
          <p:nvPr>
            <p:custDataLst>
              <p:tags r:id="rId5"/>
            </p:custDataLst>
          </p:nvPr>
        </p:nvSpPr>
        <p:spPr>
          <a:xfrm>
            <a:off x="859155" y="2281555"/>
            <a:ext cx="10011410" cy="1077595"/>
          </a:xfrm>
          <a:prstGeom prst="rect">
            <a:avLst/>
          </a:prstGeom>
          <a:noFill/>
        </p:spPr>
        <p:txBody>
          <a:bodyPr wrap="square" rtlCol="0">
            <a:noAutofit/>
          </a:bodyPr>
          <a:lstStyle/>
          <a:p>
            <a:pPr algn="ctr"/>
            <a:r>
              <a:rPr lang="en-US" altLang="zh-CN" sz="4000" b="1" kern="100">
                <a:solidFill>
                  <a:schemeClr val="bg1"/>
                </a:solidFill>
                <a:latin typeface="Arial Regular" panose="020b0704020202020204" charset="0"/>
                <a:ea typeface="微软雅黑" panose="020b0503020204020204" charset="-122"/>
                <a:cs typeface="Times New Roman" panose="02020603050405020304" pitchFamily="18" charset="0"/>
              </a:rPr>
              <a:t>一例重症肺炎的治疗体会。</a:t>
            </a:r>
          </a:p>
        </p:txBody>
      </p:sp>
      <p:pic>
        <p:nvPicPr>
          <p:cNvPr id="6" name="图片 5" descr="MDR icon"/>
          <p:cNvPicPr>
            <a:picLocks noChangeAspect="1"/>
          </p:cNvPicPr>
          <p:nvPr/>
        </p:nvPicPr>
        <p:blipFill>
          <a:blip r:embed="rId6"/>
          <a:stretch>
            <a:fillRect/>
          </a:stretch>
        </p:blipFill>
        <p:spPr>
          <a:xfrm>
            <a:off x="8647430" y="187960"/>
            <a:ext cx="2691130" cy="657225"/>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病例简介</a:t>
            </a:r>
          </a:p>
        </p:txBody>
      </p:sp>
      <p:sp>
        <p:nvSpPr>
          <p:cNvPr id="19" name="矩形 18"/>
          <p:cNvSpPr txBox="1"/>
          <p:nvPr>
            <p:custDataLst>
              <p:tags r:id="rId4"/>
            </p:custDataLst>
          </p:nvPr>
        </p:nvSpPr>
        <p:spPr>
          <a:xfrm>
            <a:off x="854710" y="1652905"/>
            <a:ext cx="10121265" cy="1615440"/>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摘要</a:t>
            </a:r>
          </a:p>
          <a:p>
            <a:r>
              <a:rPr lang="zh-CN" altLang="en-US" sz="2000" b="0">
                <a:solidFill>
                  <a:schemeClr val="tx1"/>
                </a:solidFill>
                <a:latin typeface="微软雅黑" panose="020b0503020204020204" charset="-122"/>
                <a:cs typeface="+mn-ea"/>
                <a:sym typeface="+mn-lt"/>
              </a:rPr>
              <a:t>1.独特性：患者基础慢性阻塞性肺疾病因间断咳嗽咳痰院外反复应用口服经静脉抗生素治疗，因呼出现呼吸衰竭，发热入院。</a:t>
            </a:r>
          </a:p>
          <a:p>
            <a:endParaRPr lang="zh-CN" altLang="en-US" sz="2000" b="0">
              <a:solidFill>
                <a:schemeClr val="tx1"/>
              </a:solidFill>
              <a:latin typeface="微软雅黑" panose="020b0503020204020204" charset="-122"/>
              <a:cs typeface="+mn-ea"/>
              <a:sym typeface="+mn-lt"/>
            </a:endParaRPr>
          </a:p>
          <a:p>
            <a:r>
              <a:rPr lang="zh-CN" altLang="en-US" sz="2000" b="0">
                <a:solidFill>
                  <a:schemeClr val="tx1"/>
                </a:solidFill>
                <a:latin typeface="微软雅黑" panose="020b0503020204020204" charset="-122"/>
                <a:cs typeface="+mn-ea"/>
                <a:sym typeface="+mn-lt"/>
              </a:rPr>
              <a:t>2.背景：患者基础慢性阻塞性肺疾病，长期卧床状态，院外反复应用抗生素出现耐药。</a:t>
            </a:r>
          </a:p>
        </p:txBody>
      </p:sp>
      <p:pic>
        <p:nvPicPr>
          <p:cNvPr id="6" name="图片 5" descr="MDR icon"/>
          <p:cNvPicPr>
            <a:picLocks noChangeAspect="1"/>
          </p:cNvPicPr>
          <p:nvPr/>
        </p:nvPicPr>
        <p:blipFill>
          <a:blip r:embed="rId5"/>
          <a:stretch>
            <a:fillRect/>
          </a:stretch>
        </p:blipFill>
        <p:spPr>
          <a:xfrm>
            <a:off x="9060180" y="5775960"/>
            <a:ext cx="2278380" cy="55626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患者基础信息</a:t>
            </a:r>
          </a:p>
        </p:txBody>
      </p:sp>
      <p:sp>
        <p:nvSpPr>
          <p:cNvPr id="19" name="矩形 18"/>
          <p:cNvSpPr txBox="1"/>
          <p:nvPr>
            <p:custDataLst>
              <p:tags r:id="rId5"/>
            </p:custDataLst>
          </p:nvPr>
        </p:nvSpPr>
        <p:spPr>
          <a:xfrm>
            <a:off x="724535" y="1457960"/>
            <a:ext cx="10106660" cy="10058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1.人口学信息：87岁，男性，辽宁省大连市人。</a:t>
            </a:r>
          </a:p>
          <a:p>
            <a:r>
              <a:rPr lang="en-US" altLang="en-US" sz="2000" b="0">
                <a:solidFill>
                  <a:schemeClr val="tx1"/>
                </a:solidFill>
                <a:latin typeface="微软雅黑" panose="020b0503020204020204" charset="-122"/>
                <a:cs typeface="+mn-ea"/>
                <a:sym typeface="+mn-lt"/>
              </a:rPr>
              <a:t>2.主诉：间断咳嗽，咳痰伴血氧下降反应迟钝两个月，加重伴恶心呕吐4小时。</a:t>
            </a:r>
          </a:p>
          <a:p>
            <a:r>
              <a:rPr lang="en-US" altLang="en-US" sz="2000" b="0">
                <a:solidFill>
                  <a:schemeClr val="tx1"/>
                </a:solidFill>
                <a:latin typeface="微软雅黑" panose="020b0503020204020204" charset="-122"/>
                <a:cs typeface="+mn-ea"/>
                <a:sym typeface="+mn-lt"/>
              </a:rPr>
              <a:t>3.既往史：患者基础冠心病支架植入状态，陈旧性脑梗死，长期卧床状态，无过敏史。</a:t>
            </a: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0"/>
            <a:ext cx="10541635" cy="13106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1.体格检查：</a:t>
            </a:r>
          </a:p>
          <a:p>
            <a:r>
              <a:rPr lang="en-US" altLang="en-US" sz="2000" b="0">
                <a:solidFill>
                  <a:schemeClr val="tx1"/>
                </a:solidFill>
                <a:latin typeface="微软雅黑" panose="020b0503020204020204" charset="-122"/>
                <a:cs typeface="+mn-ea"/>
                <a:sym typeface="+mn-lt"/>
              </a:rPr>
              <a:t>体温36.8℃，心率114次/分，血压215 /130mm Hg，呼吸34次/分。</a:t>
            </a:r>
          </a:p>
          <a:p>
            <a:r>
              <a:rPr lang="en-US" altLang="en-US" sz="2000" b="0">
                <a:solidFill>
                  <a:schemeClr val="tx1"/>
                </a:solidFill>
                <a:latin typeface="微软雅黑" panose="020b0503020204020204" charset="-122"/>
                <a:cs typeface="+mn-ea"/>
                <a:sym typeface="+mn-lt"/>
              </a:rPr>
              <a:t>2.辅助检查：</a:t>
            </a:r>
          </a:p>
          <a:p>
            <a:r>
              <a:rPr lang="en-US" altLang="en-US" sz="2000" b="0">
                <a:solidFill>
                  <a:schemeClr val="tx1"/>
                </a:solidFill>
                <a:latin typeface="微软雅黑" panose="020b0503020204020204" charset="-122"/>
                <a:cs typeface="+mn-ea"/>
                <a:sym typeface="+mn-lt"/>
              </a:rPr>
              <a:t>胸部CT提示双肺坠积性炎症改变，双肺肺气肿，双侧胸腔积液。</a:t>
            </a: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pPr algn="l">
              <a:buClrTx/>
              <a:buSzTx/>
              <a:buFontTx/>
            </a:pPr>
            <a:r>
              <a:rPr lang="en-US" altLang="en-US" sz="2000" b="0">
                <a:latin typeface="微软雅黑" panose="020b0503020204020204" charset="-122"/>
                <a:cs typeface="+mn-ea"/>
                <a:sym typeface="+mn-lt"/>
              </a:rPr>
              <a:t>3.影像学检查：</a:t>
            </a:r>
          </a:p>
        </p:txBody>
      </p:sp>
      <p:sp>
        <p:nvSpPr>
          <p:cNvPr id="3" name="文本框 2"/>
          <p:cNvSpPr txBox="1"/>
          <p:nvPr/>
        </p:nvSpPr>
        <p:spPr>
          <a:xfrm>
            <a:off x="1122045" y="3802380"/>
            <a:ext cx="2957195" cy="396240"/>
          </a:xfrm>
          <a:prstGeom prst="rect">
            <a:avLst/>
          </a:prstGeom>
          <a:noFill/>
        </p:spPr>
        <p:txBody>
          <a:bodyPr wrap="square" rtlCol="0">
            <a:spAutoFit/>
          </a:bodyPr>
          <a:lstStyle/>
          <a:p>
            <a:pPr algn="ctr"/>
            <a:r>
              <a:rPr lang="en-US" altLang="zh-CN" sz="2000" b="0">
                <a:latin typeface="微软雅黑" panose="020b0503020204020204" charset="-122"/>
              </a:rPr>
              <a:t>血常规白细胞总数</a:t>
            </a:r>
          </a:p>
        </p:txBody>
      </p:sp>
      <p:sp>
        <p:nvSpPr>
          <p:cNvPr id="4" name="文本框 3"/>
          <p:cNvSpPr txBox="1"/>
          <p:nvPr/>
        </p:nvSpPr>
        <p:spPr>
          <a:xfrm>
            <a:off x="5203190" y="3802380"/>
            <a:ext cx="3221990" cy="396240"/>
          </a:xfrm>
          <a:prstGeom prst="rect">
            <a:avLst/>
          </a:prstGeom>
          <a:noFill/>
        </p:spPr>
        <p:txBody>
          <a:bodyPr wrap="square" rtlCol="0">
            <a:spAutoFit/>
          </a:bodyPr>
          <a:lstStyle/>
          <a:p>
            <a:pPr algn="ctr"/>
            <a:r>
              <a:rPr lang="en-US" altLang="zh-CN" sz="2000" b="0">
                <a:latin typeface="微软雅黑" panose="020b0503020204020204" charset="-122"/>
              </a:rPr>
              <a:t>血常规中性粒细胞百分比</a:t>
            </a:r>
          </a:p>
        </p:txBody>
      </p:sp>
      <p:sp>
        <p:nvSpPr>
          <p:cNvPr id="5" name="文本框 4"/>
          <p:cNvSpPr txBox="1"/>
          <p:nvPr/>
        </p:nvSpPr>
        <p:spPr>
          <a:xfrm>
            <a:off x="979805" y="6115050"/>
            <a:ext cx="3159125" cy="396240"/>
          </a:xfrm>
          <a:prstGeom prst="rect">
            <a:avLst/>
          </a:prstGeom>
          <a:noFill/>
        </p:spPr>
        <p:txBody>
          <a:bodyPr wrap="square" rtlCol="0">
            <a:spAutoFit/>
          </a:bodyPr>
          <a:lstStyle/>
          <a:p>
            <a:pPr algn="ctr"/>
            <a:r>
              <a:rPr lang="en-US" altLang="zh-CN" sz="2000" b="0">
                <a:latin typeface="微软雅黑" panose="020b0503020204020204" charset="-122"/>
              </a:rPr>
              <a:t>胸部CT</a:t>
            </a:r>
          </a:p>
        </p:txBody>
      </p:sp>
      <p:sp>
        <p:nvSpPr>
          <p:cNvPr id="7" name="文本框 6"/>
          <p:cNvSpPr txBox="1"/>
          <p:nvPr/>
        </p:nvSpPr>
        <p:spPr>
          <a:xfrm>
            <a:off x="5132070" y="6106160"/>
            <a:ext cx="3415665" cy="396240"/>
          </a:xfrm>
          <a:prstGeom prst="rect">
            <a:avLst/>
          </a:prstGeom>
          <a:noFill/>
        </p:spPr>
        <p:txBody>
          <a:bodyPr wrap="square" rtlCol="0">
            <a:spAutoFit/>
          </a:bodyPr>
          <a:lstStyle/>
          <a:p>
            <a:pPr algn="ctr"/>
            <a:r>
              <a:rPr lang="en-US" altLang="zh-CN" sz="2000" b="0">
                <a:latin typeface="微软雅黑" panose="020b0503020204020204" charset="-122"/>
              </a:rPr>
              <a:t>胸部CT肺窗</a:t>
            </a:r>
          </a:p>
        </p:txBody>
      </p:sp>
      <p:pic>
        <p:nvPicPr>
          <p:cNvPr id="20" name="New picture" title=""/>
          <p:cNvPicPr/>
          <p:nvPr/>
        </p:nvPicPr>
        <p:blipFill>
          <a:blip r:embed="rId6"/>
          <a:stretch>
            <a:fillRect/>
          </a:stretch>
        </p:blipFill>
        <p:spPr>
          <a:xfrm>
            <a:off x="1016000" y="1905000"/>
            <a:ext cx="3429000" cy="1905000"/>
          </a:xfrm>
          <a:prstGeom prst="rect">
            <a:avLst/>
          </a:prstGeom>
        </p:spPr>
      </p:pic>
      <p:pic>
        <p:nvPicPr>
          <p:cNvPr id="21" name="New picture" title=""/>
          <p:cNvPicPr/>
          <p:nvPr/>
        </p:nvPicPr>
        <p:blipFill>
          <a:blip r:embed="rId7"/>
          <a:stretch>
            <a:fillRect/>
          </a:stretch>
        </p:blipFill>
        <p:spPr>
          <a:xfrm>
            <a:off x="5080000" y="1905000"/>
            <a:ext cx="3429000" cy="1905000"/>
          </a:xfrm>
          <a:prstGeom prst="rect">
            <a:avLst/>
          </a:prstGeom>
        </p:spPr>
      </p:pic>
      <p:pic>
        <p:nvPicPr>
          <p:cNvPr id="22" name="New picture" title=""/>
          <p:cNvPicPr/>
          <p:nvPr/>
        </p:nvPicPr>
        <p:blipFill>
          <a:blip r:embed="rId8"/>
          <a:stretch>
            <a:fillRect/>
          </a:stretch>
        </p:blipFill>
        <p:spPr>
          <a:xfrm>
            <a:off x="1016000" y="4254500"/>
            <a:ext cx="3429000" cy="1905000"/>
          </a:xfrm>
          <a:prstGeom prst="rect">
            <a:avLst/>
          </a:prstGeom>
        </p:spPr>
      </p:pic>
      <p:pic>
        <p:nvPicPr>
          <p:cNvPr id="23" name="New picture" title=""/>
          <p:cNvPicPr/>
          <p:nvPr/>
        </p:nvPicPr>
        <p:blipFill>
          <a:blip r:embed="rId9"/>
          <a:stretch>
            <a:fillRect/>
          </a:stretch>
        </p:blipFill>
        <p:spPr>
          <a:xfrm>
            <a:off x="5080000" y="4254500"/>
            <a:ext cx="3429000" cy="19050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诊断评估</a:t>
            </a:r>
          </a:p>
        </p:txBody>
      </p:sp>
      <p:sp>
        <p:nvSpPr>
          <p:cNvPr id="19" name="矩形 18"/>
          <p:cNvSpPr txBox="1"/>
          <p:nvPr>
            <p:custDataLst>
              <p:tags r:id="rId5"/>
            </p:custDataLst>
          </p:nvPr>
        </p:nvSpPr>
        <p:spPr>
          <a:xfrm>
            <a:off x="724535" y="1457960"/>
            <a:ext cx="10542270" cy="1920240"/>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诊断评估</a:t>
            </a:r>
          </a:p>
          <a:p>
            <a:r>
              <a:rPr lang="zh-CN" altLang="en-US" sz="2000" b="0">
                <a:solidFill>
                  <a:schemeClr val="tx1"/>
                </a:solidFill>
                <a:latin typeface="微软雅黑" panose="020b0503020204020204" charset="-122"/>
                <a:cs typeface="+mn-ea"/>
                <a:sym typeface="+mn-lt"/>
              </a:rPr>
              <a:t>1.初步诊断：呼吸衰竭，慢性阻塞性肺疾病急性加重，肺部感染，2型糖尿病，冠状动脉粥样硬化性心脏病 冠状动脉支架植入后状态，心律失常 持续性心房颤动，陈旧性心脑梗死，脑出血后遗症。</a:t>
            </a:r>
          </a:p>
          <a:p>
            <a:r>
              <a:rPr lang="zh-CN" altLang="en-US" sz="2000" b="0">
                <a:solidFill>
                  <a:schemeClr val="tx1"/>
                </a:solidFill>
                <a:latin typeface="微软雅黑" panose="020b0503020204020204" charset="-122"/>
                <a:cs typeface="+mn-ea"/>
                <a:sym typeface="+mn-lt"/>
              </a:rPr>
              <a:t>2.诊断依据：肺泡灌洗液提示耐CRAB</a:t>
            </a:r>
          </a:p>
          <a:p>
            <a:r>
              <a:rPr lang="zh-CN" altLang="en-US" sz="2000" b="0">
                <a:solidFill>
                  <a:schemeClr val="tx1"/>
                </a:solidFill>
                <a:latin typeface="微软雅黑" panose="020b0503020204020204" charset="-122"/>
                <a:cs typeface="+mn-ea"/>
                <a:sym typeface="+mn-lt"/>
              </a:rPr>
              <a:t>3.鉴别诊断：除外肺结核及其他感染。</a:t>
            </a: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10058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1.药物：依拉环素50毫克每12小时一次静点，卡泊芬净50毫克日一次静点，美罗培南0.5克每8小时一次静点。</a:t>
            </a:r>
          </a:p>
          <a:p>
            <a:r>
              <a:rPr lang="en-US" altLang="en-US" sz="2000" b="0">
                <a:solidFill>
                  <a:schemeClr val="tx1"/>
                </a:solidFill>
                <a:latin typeface="微软雅黑" panose="020b0503020204020204" charset="-122"/>
                <a:cs typeface="+mn-ea"/>
                <a:sym typeface="+mn-lt"/>
              </a:rPr>
              <a:t>2.手术：无</a:t>
            </a:r>
          </a:p>
        </p:txBody>
      </p:sp>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10058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3.微生物/病理结果：肺泡灌洗液提示耐CRAB</a:t>
            </a:r>
          </a:p>
          <a:p>
            <a:r>
              <a:rPr lang="en-US" altLang="en-US" sz="2000" b="0">
                <a:solidFill>
                  <a:schemeClr val="tx1"/>
                </a:solidFill>
                <a:latin typeface="微软雅黑" panose="020b0503020204020204" charset="-122"/>
                <a:cs typeface="+mn-ea"/>
                <a:sym typeface="+mn-lt"/>
              </a:rPr>
              <a:t>4.方案调整：无调整</a:t>
            </a:r>
          </a:p>
          <a:p>
            <a:r>
              <a:rPr lang="en-US" altLang="en-US" sz="2000" b="0">
                <a:solidFill>
                  <a:schemeClr val="tx1"/>
                </a:solidFill>
                <a:latin typeface="微软雅黑" panose="020b0503020204020204" charset="-122"/>
                <a:cs typeface="+mn-ea"/>
                <a:sym typeface="+mn-lt"/>
              </a:rPr>
              <a:t>5.指标追踪：血常规白细胞明显下降，患者无发热。</a:t>
            </a:r>
          </a:p>
        </p:txBody>
      </p:sp>
    </p:spTree>
  </p:cSld>
  <p:clrMapOvr>
    <a:masterClrMapping/>
  </p:clrMapOvr>
  <p:transition/>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DIAGRAM_VIRTUALLY_FRAME" val="{&quot;height&quot;:273.45,&quot;left&quot;:146.55,&quot;top&quot;:130.3,&quot;width&quot;:658.05}"/>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DIAGRAM_VIRTUALLY_FRAME" val="{&quot;height&quot;:273.45,&quot;left&quot;:146.55,&quot;top&quot;:130.3,&quot;width&quot;:658.05}"/>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DIAGRAM_VIRTUALLY_FRAME" val="{&quot;height&quot;:273.45,&quot;left&quot;:146.55,&quot;top&quot;:130.3,&quot;width&quot;:658.05}"/>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DIAGRAM_VIRTUALLY_FRAME" val="{&quot;height&quot;:273.45,&quot;left&quot;:146.55,&quot;top&quot;:130.3,&quot;width&quot;:658.05}"/>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DIAGRAM_VIRTUALLY_FRAME" val="{&quot;height&quot;:273.45,&quot;left&quot;:146.55,&quot;top&quot;:130.3,&quot;width&quot;:658.05}"/>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AS_NET" val="4.0.30319.42000"/>
  <p:tag name="AS_OS" val="Microsoft Windows NT 10.0.14393.0"/>
  <p:tag name="AS_RELEASE_DATE" val="2024.12.14"/>
  <p:tag name="AS_TITLE" val="Aspose.Slides for .NET 4.0 Client Profile"/>
  <p:tag name="AS_VERSION" val="24.12"/>
</p:tagLst>
</file>

<file path=ppt/tags/tag3.xml><?xml version="1.0" encoding="utf-8"?>
<p:tagLst xmlns:p="http://schemas.openxmlformats.org/presentationml/2006/main">
  <p:tag name="KSO_WM_DIAGRAM_VIRTUALLY_FRAME" val="{&quot;height&quot;:273.45,&quot;left&quot;:146.55,&quot;top&quot;:130.3,&quot;width&quot;:658.05}"/>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DIAGRAM_VIRTUALLY_FRAME" val="{&quot;height&quot;:273.45,&quot;left&quot;:146.55,&quot;top&quot;:130.3,&quot;width&quot;:658.05}"/>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DIAGRAM_VIRTUALLY_FRAME" val="{&quot;height&quot;:273.45,&quot;left&quot;:146.55,&quot;top&quot;:130.3,&quot;width&quot;:658.05}"/>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DIAGRAM_VIRTUALLY_FRAME" val="{&quot;height&quot;:273.45,&quot;left&quot;:146.55,&quot;top&quot;:130.3,&quot;width&quot;:658.05}"/>
</p:tagLst>
</file>

<file path=ppt/theme/theme1.xml><?xml version="1.0" encoding="utf-8"?>
<a:theme xmlns:r="http://schemas.openxmlformats.org/officeDocument/2006/relationships"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自定义</PresentationFormat>
  <Paragraphs>41</Paragraphs>
  <Slides>12</Slides>
  <Notes>1</Notes>
  <TotalTime>0</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12</vt:i4>
      </vt:variant>
    </vt:vector>
  </HeadingPairs>
  <TitlesOfParts>
    <vt:vector baseType="lpstr" size="20">
      <vt:lpstr>Arial</vt:lpstr>
      <vt:lpstr>Calibri</vt:lpstr>
      <vt:lpstr>Calibri Light</vt:lpstr>
      <vt:lpstr>Arial Regular</vt:lpstr>
      <vt:lpstr>微软雅黑</vt:lpstr>
      <vt:lpstr>Times New Roman</vt:lpstr>
      <vt:lpstr>Courier New</vt:lpstr>
      <vt:lpstr>WPS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24.1200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lastModifiedBy>国际循环</cp:lastModifiedBy>
  <cp:revision>45</cp:revision>
  <dcterms:created xsi:type="dcterms:W3CDTF">2025-04-26T19:54:00Z</dcterms:created>
  <dcterms:modified xsi:type="dcterms:W3CDTF">2025-11-28T02:09:58Z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ICV">
    <vt:lpwstr>37B64F04178DAFC60E3A0D687883D5A4_43</vt:lpwstr>
  </property>
  <property fmtid="{D5CDD505-2E9C-101B-9397-08002B2CF9AE}" pid="3" name="KSOProductBuildVer">
    <vt:lpwstr>2052-12.1.0.23125</vt:lpwstr>
  </property>
</Properties>
</file>