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svg" ContentType="image/sv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73" r:id="rId4"/>
    <p:sldId id="257" r:id="rId5"/>
    <p:sldId id="258" r:id="rId6"/>
    <p:sldId id="264" r:id="rId7"/>
    <p:sldId id="267" r:id="rId8"/>
    <p:sldId id="266" r:id="rId9"/>
    <p:sldId id="268" r:id="rId10"/>
    <p:sldId id="274" r:id="rId11"/>
    <p:sldId id="269" r:id="rId12"/>
    <p:sldId id="286" r:id="rId13"/>
    <p:sldId id="270" r:id="rId14"/>
    <p:sldId id="271" r:id="rId15"/>
    <p:sldId id="272" r:id="rId16"/>
    <p:sldId id="263" r:id="rId17"/>
  </p:sldIdLst>
  <p:sldSz cx="11518900" cy="6480175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tags" Target="tags/tag27.xml" /><Relationship Id="rId19" Type="http://schemas.openxmlformats.org/officeDocument/2006/relationships/presProps" Target="presProps.xml" /><Relationship Id="rId2" Type="http://schemas.openxmlformats.org/officeDocument/2006/relationships/notesMaster" Target="notesMasters/notesMaster1.xml" /><Relationship Id="rId20" Type="http://schemas.openxmlformats.org/officeDocument/2006/relationships/viewProps" Target="viewProps.xml" /><Relationship Id="rId21" Type="http://schemas.openxmlformats.org/officeDocument/2006/relationships/theme" Target="theme/theme1.xml" /><Relationship Id="rId22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C:\Users\Thinkpad\Desktop\&#21608;&#28165;\&#21608;&#28165;&#21270;&#39564;.xlsx" TargetMode="External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p>
          <a:pPr>
            <a:defRPr lang="zh-CN" sz="1400" b="1" i="0" u="none" strike="noStrike" kern="1200" baseline="0" smtId="4294967295">
              <a:solidFill>
                <a:schemeClr val="dk1">
                  <a:lumMod val="75000"/>
                  <a:lumOff val="2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思源黑体 CN Normal" panose="020b0400000000000000" charset="-122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068520888686180115"/>
          <c:y val="0.12579701840877533"/>
          <c:w val="0.91806036233901978"/>
          <c:h val="0.5517534613609314"/>
        </c:manualLayout>
      </c:layout>
      <c:lineChart>
        <c:grouping/>
        <c:varyColors val="0"/>
        <c:ser>
          <c:idx val="0"/>
          <c:order val="0"/>
          <c:tx>
            <c:strRef>
              <c:f>[周清化验.xlsx]Sheet1!$B$1</c:f>
              <c:strCache>
                <c:ptCount val="1"/>
                <c:pt idx="0">
                  <c:v>WBC(×10∧9/L)</c:v>
                </c:pt>
              </c:strCache>
            </c:strRef>
          </c:tx>
          <c:spPr>
            <a:ln w="28575" cap="rnd">
              <a:gradFill>
                <a:gsLst>
                  <a:gs pos="100000">
                    <a:schemeClr val="accent1"/>
                  </a:gs>
                  <a:gs pos="0">
                    <a:schemeClr val="accent1">
                      <a:hueOff val="-1670000"/>
                    </a:schemeClr>
                  </a:gs>
                </a:gsLst>
                <a:lin ang="0" scaled="0"/>
              </a:gradFill>
              <a:round/>
            </a:ln>
            <a:effectLst/>
          </c:spPr>
          <c:marker>
            <c:symbol val="none"/>
          </c:marker>
          <c:dLbls>
            <c:dLbl>
              <c:idx val="0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8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9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0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2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3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5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6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7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8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9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p>
                <a:pPr>
                  <a:defRPr lang="zh-CN" sz="10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Normal" panose="020b0400000000000000" charset="-122"/>
                    <a:ea typeface="思源黑体 CN Normal" panose="020b0400000000000000" charset="-122"/>
                    <a:cs typeface="思源黑体 CN Normal" panose="020b0400000000000000" charset="-122"/>
                    <a:sym typeface="思源黑体 CN Normal" panose="020b0400000000000000" charset="-122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numRef>
              <c:f>[周清化验.xlsx]Sheet1!$A$2:$A$21</c:f>
              <c:numCache>
                <c:formatCode>yyyy/m/d;@</c:formatCode>
                <c:ptCount val="20"/>
                <c:pt idx="0">
                  <c:v>45154</c:v>
                </c:pt>
                <c:pt idx="1">
                  <c:v>45155</c:v>
                </c:pt>
                <c:pt idx="2">
                  <c:v>45156</c:v>
                </c:pt>
                <c:pt idx="3">
                  <c:v>45157</c:v>
                </c:pt>
                <c:pt idx="4">
                  <c:v>45158</c:v>
                </c:pt>
                <c:pt idx="5">
                  <c:v>45159</c:v>
                </c:pt>
                <c:pt idx="6">
                  <c:v>45160</c:v>
                </c:pt>
                <c:pt idx="7">
                  <c:v>45161</c:v>
                </c:pt>
                <c:pt idx="8">
                  <c:v>45162</c:v>
                </c:pt>
                <c:pt idx="9">
                  <c:v>45163</c:v>
                </c:pt>
                <c:pt idx="10">
                  <c:v>45164</c:v>
                </c:pt>
                <c:pt idx="11">
                  <c:v>45165</c:v>
                </c:pt>
                <c:pt idx="12">
                  <c:v>45166</c:v>
                </c:pt>
                <c:pt idx="13">
                  <c:v>45167</c:v>
                </c:pt>
                <c:pt idx="14">
                  <c:v>45168</c:v>
                </c:pt>
                <c:pt idx="15">
                  <c:v>45170</c:v>
                </c:pt>
                <c:pt idx="16">
                  <c:v>45171</c:v>
                </c:pt>
                <c:pt idx="17">
                  <c:v>45172</c:v>
                </c:pt>
                <c:pt idx="18">
                  <c:v>45173</c:v>
                </c:pt>
                <c:pt idx="19">
                  <c:v>45174</c:v>
                </c:pt>
              </c:numCache>
            </c:numRef>
          </c:cat>
          <c:val>
            <c:numRef>
              <c:f>[周清化验.xlsx]Sheet1!$B$2:$B$21</c:f>
              <c:numCache>
                <c:formatCode>0.00_);[Red]\(0.00\)</c:formatCode>
                <c:ptCount val="20"/>
                <c:pt idx="0">
                  <c:v>8.82</c:v>
                </c:pt>
                <c:pt idx="1">
                  <c:v>15.39</c:v>
                </c:pt>
                <c:pt idx="2">
                  <c:v>16.9</c:v>
                </c:pt>
                <c:pt idx="3">
                  <c:v>17.57</c:v>
                </c:pt>
                <c:pt idx="4">
                  <c:v>19.14</c:v>
                </c:pt>
                <c:pt idx="5">
                  <c:v>10.82</c:v>
                </c:pt>
                <c:pt idx="6">
                  <c:v>24.71</c:v>
                </c:pt>
                <c:pt idx="7">
                  <c:v>19.96</c:v>
                </c:pt>
                <c:pt idx="8">
                  <c:v>25.02</c:v>
                </c:pt>
                <c:pt idx="9">
                  <c:v>26.42</c:v>
                </c:pt>
                <c:pt idx="10">
                  <c:v>27.83</c:v>
                </c:pt>
                <c:pt idx="11">
                  <c:v>19.74</c:v>
                </c:pt>
                <c:pt idx="12">
                  <c:v>12.18</c:v>
                </c:pt>
                <c:pt idx="13">
                  <c:v>12.94</c:v>
                </c:pt>
                <c:pt idx="14">
                  <c:v>9.26</c:v>
                </c:pt>
                <c:pt idx="15">
                  <c:v>7.15</c:v>
                </c:pt>
                <c:pt idx="16">
                  <c:v>12.16</c:v>
                </c:pt>
                <c:pt idx="17">
                  <c:v>10.81</c:v>
                </c:pt>
                <c:pt idx="18">
                  <c:v>10.56</c:v>
                </c:pt>
                <c:pt idx="19">
                  <c:v>13.96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A1C9-4B6E-99C8-CFB840522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939724741"/>
        <c:axId val="634280503"/>
      </c:lineChart>
      <c:dateAx>
        <c:axId val="939724741"/>
        <c:scaling>
          <c:orientation/>
        </c:scaling>
        <c:delete val="0"/>
        <c:axPos val="b"/>
        <c:numFmt formatCode="yyyy/m/d;@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p>
            <a:pPr>
              <a:defRPr lang="zh-CN" sz="9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思源黑体 CN Normal" panose="020b0400000000000000" charset="-122"/>
              </a:defRPr>
            </a:pPr>
            <a:endParaRPr lang="zh-CN"/>
          </a:p>
        </c:txPr>
        <c:crossAx val="634280503"/>
        <c:crosses val="autoZero"/>
        <c:auto val="0"/>
        <c:lblOffset/>
        <c:baseTimeUnit val="days"/>
      </c:dateAx>
      <c:valAx>
        <c:axId val="634280503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0200"/>
                </a:schemeClr>
              </a:solidFill>
              <a:round/>
            </a:ln>
            <a:effectLst/>
          </c:spPr>
        </c:majorGridlines>
        <c:numFmt formatCode="0.00_);[Red]\(0.00\)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p>
            <a:pPr>
              <a:defRPr lang="zh-CN" sz="9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思源黑体 CN Normal" panose="020b0400000000000000" charset="-122"/>
              </a:defRPr>
            </a:pPr>
            <a:endParaRPr lang="zh-CN"/>
          </a:p>
        </c:txPr>
        <c:crossAx val="93972474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p>
            <a:pPr>
              <a:defRPr lang="zh-CN" sz="9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思源黑体 CN Normal" panose="020b0400000000000000" charset="-122"/>
              </a:defRPr>
            </a:pPr>
            <a:endParaRPr lang="zh-CN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p>
          <a:pPr>
            <a:defRPr lang="zh-CN" sz="9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思源黑体 CN Normal" panose="020b0400000000000000" charset="-122"/>
            </a:defRPr>
          </a:pPr>
          <a:endParaRPr lang="zh-CN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f5f81765-0ea3-41e2-9d90-4b695fd75e68}"/>
      </c:ext>
    </c:extLst>
  </c:chart>
  <c:spPr>
    <a:noFill/>
    <a:ln>
      <a:noFill/>
    </a:ln>
    <a:effectLst/>
  </c:spPr>
  <c:txPr>
    <a:bodyPr/>
    <a:p>
      <a:pPr>
        <a:defRPr lang="zh-CN" smtId="4294967295">
          <a:latin typeface="思源黑体 CN Normal" panose="020b0400000000000000" charset="-122"/>
          <a:ea typeface="思源黑体 CN Normal" panose="020b0400000000000000" charset="-122"/>
          <a:cs typeface="思源黑体 CN Normal" panose="020b0400000000000000" charset="-122"/>
          <a:sym typeface="思源黑体 CN Normal" panose="020b0400000000000000" charset="-122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1003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28575" cap="rnd">
        <a:gradFill>
          <a:gsLst>
            <a:gs pos="100000">
              <a:schemeClr val="phClr"/>
            </a:gs>
            <a:gs pos="0">
              <a:schemeClr val="phClr">
                <a:hueOff val="-1670000"/>
              </a:schemeClr>
            </a:gs>
          </a:gsLst>
          <a:lin ang="0" scaled="0"/>
        </a:gra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bg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7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7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7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7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7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7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7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7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7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Relationship Id="rId3" Type="http://schemas.openxmlformats.org/officeDocument/2006/relationships/image" Target="../media/image4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5.jpeg" /><Relationship Id="rId4" Type="http://schemas.openxmlformats.org/officeDocument/2006/relationships/image" Target="../media/image4.png" /><Relationship Id="rId5" Type="http://schemas.openxmlformats.org/officeDocument/2006/relationships/tags" Target="../tags/tag18.xml" /><Relationship Id="rId6" Type="http://schemas.openxmlformats.org/officeDocument/2006/relationships/tags" Target="../tags/tag19.xml" /><Relationship Id="rId7" Type="http://schemas.openxmlformats.org/officeDocument/2006/relationships/tags" Target="../tags/tag20.xml" /><Relationship Id="rId8" Type="http://schemas.openxmlformats.org/officeDocument/2006/relationships/chart" Target="../charts/chart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Relationship Id="rId3" Type="http://schemas.openxmlformats.org/officeDocument/2006/relationships/image" Target="../media/image4.png" /><Relationship Id="rId4" Type="http://schemas.openxmlformats.org/officeDocument/2006/relationships/tags" Target="../tags/tag21.xml" /><Relationship Id="rId5" Type="http://schemas.openxmlformats.org/officeDocument/2006/relationships/tags" Target="../tags/tag2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Relationship Id="rId3" Type="http://schemas.openxmlformats.org/officeDocument/2006/relationships/image" Target="../media/image4.png" /><Relationship Id="rId4" Type="http://schemas.openxmlformats.org/officeDocument/2006/relationships/tags" Target="../tags/tag23.xml" /><Relationship Id="rId5" Type="http://schemas.openxmlformats.org/officeDocument/2006/relationships/tags" Target="../tags/tag24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Relationship Id="rId3" Type="http://schemas.openxmlformats.org/officeDocument/2006/relationships/image" Target="../media/image4.png" /><Relationship Id="rId4" Type="http://schemas.openxmlformats.org/officeDocument/2006/relationships/tags" Target="../tags/tag25.xml" /><Relationship Id="rId5" Type="http://schemas.openxmlformats.org/officeDocument/2006/relationships/tags" Target="../tags/tag26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Relationship Id="rId3" Type="http://schemas.openxmlformats.org/officeDocument/2006/relationships/tags" Target="../tags/tag1.xml" /><Relationship Id="rId4" Type="http://schemas.openxmlformats.org/officeDocument/2006/relationships/tags" Target="../tags/tag2.xml" /><Relationship Id="rId5" Type="http://schemas.openxmlformats.org/officeDocument/2006/relationships/tags" Target="../tags/tag3.xml" /><Relationship Id="rId6" Type="http://schemas.openxmlformats.org/officeDocument/2006/relationships/image" Target="../media/image4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Relationship Id="rId3" Type="http://schemas.openxmlformats.org/officeDocument/2006/relationships/tags" Target="../tags/tag4.xml" /><Relationship Id="rId4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Relationship Id="rId3" Type="http://schemas.openxmlformats.org/officeDocument/2006/relationships/image" Target="../media/image4.png" /><Relationship Id="rId4" Type="http://schemas.openxmlformats.org/officeDocument/2006/relationships/tags" Target="../tags/tag5.xml" /><Relationship Id="rId5" Type="http://schemas.openxmlformats.org/officeDocument/2006/relationships/image" Target="../media/image6.png" /><Relationship Id="rId6" Type="http://schemas.openxmlformats.org/officeDocument/2006/relationships/image" Target="../media/image7.sv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Relationship Id="rId3" Type="http://schemas.openxmlformats.org/officeDocument/2006/relationships/image" Target="../media/image4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Relationship Id="rId3" Type="http://schemas.openxmlformats.org/officeDocument/2006/relationships/image" Target="../media/image4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Relationship Id="rId3" Type="http://schemas.openxmlformats.org/officeDocument/2006/relationships/image" Target="../media/image4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Relationship Id="rId3" Type="http://schemas.openxmlformats.org/officeDocument/2006/relationships/image" Target="../media/image4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Relationship Id="rId3" Type="http://schemas.openxmlformats.org/officeDocument/2006/relationships/image" Target="../media/image4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OK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13185" cy="6479540"/>
          </a:xfrm>
          <a:prstGeom prst="rect">
            <a:avLst/>
          </a:prstGeom>
        </p:spPr>
      </p:pic>
      <p:pic>
        <p:nvPicPr>
          <p:cNvPr id="7" name="图片 6" descr="抗感锋云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960" y="391160"/>
            <a:ext cx="7327265" cy="416369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pic>
        <p:nvPicPr>
          <p:cNvPr id="5" name="图片 4" descr="抗感锋云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875" y="5234940"/>
            <a:ext cx="1952625" cy="110934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3100" b="1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诊断与治疗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chemeClr val="tx1"/>
                </a:solidFill>
                <a:cs typeface="+mn-ea"/>
                <a:sym typeface="+mn-lt"/>
              </a:rPr>
              <a:t>治疗经过</a:t>
            </a:r>
          </a:p>
          <a:p>
            <a:r>
              <a:rPr lang="zh-CN" altLang="en-US" sz="2000" b="1">
                <a:solidFill>
                  <a:schemeClr val="tx1"/>
                </a:solidFill>
                <a:cs typeface="+mn-ea"/>
                <a:sym typeface="+mn-lt"/>
              </a:rPr>
              <a:t>1.药物（名称、剂量、途径、疗程，如“莫西沙星400mg ivgtt qd×7天”）</a:t>
            </a:r>
          </a:p>
          <a:p>
            <a:r>
              <a:rPr lang="zh-CN" altLang="en-US" sz="2000" b="1">
                <a:solidFill>
                  <a:schemeClr val="tx1"/>
                </a:solidFill>
                <a:cs typeface="+mn-ea"/>
                <a:sym typeface="+mn-lt"/>
              </a:rPr>
              <a:t>2.手术（术式、日期）</a:t>
            </a:r>
          </a:p>
          <a:p>
            <a:r>
              <a:rPr lang="zh-CN" altLang="en-US" sz="2000" b="1">
                <a:solidFill>
                  <a:schemeClr val="tx1"/>
                </a:solidFill>
                <a:cs typeface="+mn-ea"/>
                <a:sym typeface="+mn-lt"/>
              </a:rPr>
              <a:t>3.指标追踪：治疗全程的体温及重要感染指标（如WBC、CRP、PCT）折线图</a:t>
            </a:r>
          </a:p>
          <a:p>
            <a:r>
              <a:rPr lang="zh-CN" altLang="en-US" sz="2000" b="1">
                <a:solidFill>
                  <a:schemeClr val="tx1"/>
                </a:solidFill>
                <a:cs typeface="+mn-ea"/>
                <a:sym typeface="+mn-lt"/>
              </a:rPr>
              <a:t>4.微生物/病理结果：培养结果（如“血培养：金黄色葡萄球菌”）、药敏试验，并附上相关检查结果的图片</a:t>
            </a:r>
          </a:p>
          <a:p>
            <a:r>
              <a:rPr lang="zh-CN" altLang="en-US" sz="2000" b="1">
                <a:solidFill>
                  <a:schemeClr val="tx1"/>
                </a:solidFill>
                <a:cs typeface="+mn-ea"/>
                <a:sym typeface="+mn-lt"/>
              </a:rPr>
              <a:t>5.影像学结果：如胸部CT结果，需要附上入院时、治疗过程中及出院前的影像学对比图片</a:t>
            </a:r>
          </a:p>
          <a:p>
            <a:r>
              <a:rPr lang="zh-CN" altLang="en-US" sz="2000" b="1">
                <a:solidFill>
                  <a:schemeClr val="tx1"/>
                </a:solidFill>
                <a:cs typeface="+mn-ea"/>
                <a:sym typeface="+mn-lt"/>
              </a:rPr>
              <a:t>6.方案调整：更改原因（如“因肾功能不全调整万古霉素剂量”）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pic>
        <p:nvPicPr>
          <p:cNvPr id="5" name="图片 4" descr="抗感锋云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3875" y="5234940"/>
            <a:ext cx="1952625" cy="110934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724535" y="580390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3100" b="1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诊断与治疗</a:t>
            </a:r>
          </a:p>
        </p:txBody>
      </p:sp>
      <p:sp>
        <p:nvSpPr>
          <p:cNvPr id="19" name="矩形 18"/>
          <p:cNvSpPr txBox="1"/>
          <p:nvPr>
            <p:custDataLst>
              <p:tags r:id="rId6"/>
            </p:custDataLst>
          </p:nvPr>
        </p:nvSpPr>
        <p:spPr>
          <a:xfrm>
            <a:off x="1167130" y="1445895"/>
            <a:ext cx="8990330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chemeClr val="tx1"/>
                </a:solidFill>
                <a:cs typeface="+mn-ea"/>
                <a:sym typeface="+mn-lt"/>
              </a:rPr>
              <a:t>治疗经过-指标追踪示例</a:t>
            </a:r>
          </a:p>
        </p:txBody>
      </p:sp>
      <p:graphicFrame>
        <p:nvGraphicFramePr>
          <p:cNvPr id="3" name="图表 2" descr="7b0a202020202263686172745265734964223a20223230343736313638220a7d0a"/>
          <p:cNvGraphicFramePr/>
          <p:nvPr>
            <p:custDataLst>
              <p:tags r:id="rId7"/>
            </p:custDataLst>
          </p:nvPr>
        </p:nvGraphicFramePr>
        <p:xfrm>
          <a:off x="430530" y="1856740"/>
          <a:ext cx="10038715" cy="4399280"/>
        </p:xfrm>
        <a:graphic>
          <a:graphicData uri="http://schemas.openxmlformats.org/drawingml/2006/chart">
            <c:chart xmlns:c="http://schemas.openxmlformats.org/drawingml/2006/chart" r:id="rId8"/>
          </a:graphicData>
        </a:graphic>
      </p:graphicFrame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pic>
        <p:nvPicPr>
          <p:cNvPr id="5" name="图片 4" descr="抗感锋云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875" y="5234940"/>
            <a:ext cx="1952625" cy="110934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3100" b="1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诊断与治疗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95655" y="1457960"/>
            <a:ext cx="1047115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chemeClr val="tx1"/>
                </a:solidFill>
                <a:cs typeface="+mn-ea"/>
                <a:sym typeface="+mn-lt"/>
              </a:rPr>
              <a:t>治疗经过</a:t>
            </a:r>
          </a:p>
          <a:p>
            <a:r>
              <a:rPr lang="zh-CN" altLang="en-US" sz="2000" b="1">
                <a:solidFill>
                  <a:schemeClr val="tx1"/>
                </a:solidFill>
                <a:cs typeface="+mn-ea"/>
                <a:sym typeface="+mn-lt"/>
              </a:rPr>
              <a:t>7.时间轴记录：干预措施和疾病转归时间轴图，包括启动经验性治疗、获得病原学结果、方案调整、其他重要干预措施（如机械通气、撤除ECMO）、好转出院等的时间节点</a:t>
            </a:r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2051685" y="3048635"/>
            <a:ext cx="0" cy="2650490"/>
          </a:xfrm>
          <a:prstGeom prst="straightConnector1">
            <a:avLst/>
          </a:prstGeom>
          <a:ln w="34925">
            <a:solidFill>
              <a:srgbClr val="5C339A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21665" y="3048635"/>
            <a:ext cx="115252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cs typeface="+mn-ea"/>
                <a:sym typeface="+mn-lt"/>
              </a:rPr>
              <a:t>时间轴</a:t>
            </a:r>
          </a:p>
          <a:p>
            <a:r>
              <a:rPr lang="zh-CN" altLang="en-US" b="1">
                <a:cs typeface="+mn-ea"/>
                <a:sym typeface="+mn-lt"/>
              </a:rPr>
              <a:t>记录示例：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003425" y="3623945"/>
            <a:ext cx="8994775" cy="398780"/>
            <a:chOff x="3137" y="5080"/>
            <a:chExt cx="14165" cy="628"/>
          </a:xfrm>
        </p:grpSpPr>
        <p:sp>
          <p:nvSpPr>
            <p:cNvPr id="9" name="椭圆 8"/>
            <p:cNvSpPr/>
            <p:nvPr/>
          </p:nvSpPr>
          <p:spPr>
            <a:xfrm>
              <a:off x="3137" y="5292"/>
              <a:ext cx="182" cy="205"/>
            </a:xfrm>
            <a:prstGeom prst="ellipse">
              <a:avLst/>
            </a:prstGeom>
            <a:solidFill>
              <a:srgbClr val="411F78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662" y="5080"/>
              <a:ext cx="1364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cs typeface="+mn-ea"/>
                </a:rPr>
                <a:t>2024-03-01 | 发热就诊 | 血常规示WBC、CRP、PCT升高 | 予xx经验性抗菌治疗</a:t>
              </a:r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003425" y="4486275"/>
            <a:ext cx="8978900" cy="398780"/>
            <a:chOff x="3155" y="6263"/>
            <a:chExt cx="14140" cy="628"/>
          </a:xfrm>
        </p:grpSpPr>
        <p:sp>
          <p:nvSpPr>
            <p:cNvPr id="12" name="椭圆 11"/>
            <p:cNvSpPr/>
            <p:nvPr/>
          </p:nvSpPr>
          <p:spPr>
            <a:xfrm>
              <a:off x="3155" y="6474"/>
              <a:ext cx="182" cy="205"/>
            </a:xfrm>
            <a:prstGeom prst="ellipse">
              <a:avLst/>
            </a:prstGeom>
            <a:solidFill>
              <a:srgbClr val="411F78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655" y="6263"/>
              <a:ext cx="1364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cs typeface="+mn-ea"/>
                </a:rPr>
                <a:t>2024-03-03 | 血培养提示xx阳性 | 调整治疗方案 | WBC、CRP、PCT变化</a:t>
              </a:r>
            </a:p>
          </p:txBody>
        </p:sp>
      </p:grp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pic>
        <p:nvPicPr>
          <p:cNvPr id="5" name="图片 4" descr="抗感锋云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875" y="5234940"/>
            <a:ext cx="1952625" cy="110934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3100" b="1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诊断与治疗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631190" y="1778000"/>
            <a:ext cx="1063561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chemeClr val="tx1"/>
                </a:solidFill>
                <a:cs typeface="+mn-ea"/>
                <a:sym typeface="+mn-lt"/>
              </a:rPr>
              <a:t>随访和结局</a:t>
            </a:r>
          </a:p>
          <a:p>
            <a:r>
              <a:rPr lang="zh-CN" altLang="en-US" sz="2000" b="1">
                <a:solidFill>
                  <a:schemeClr val="tx1"/>
                </a:solidFill>
                <a:cs typeface="+mn-ea"/>
                <a:sym typeface="+mn-lt"/>
              </a:rPr>
              <a:t>1.短期结局：出院时症状、体征、检查结果（如“体温正常，WBC 6.0×10⁹/L”）、带药出院情况等</a:t>
            </a:r>
          </a:p>
          <a:p>
            <a:r>
              <a:rPr lang="zh-CN" altLang="en-US" sz="2000" b="1">
                <a:solidFill>
                  <a:schemeClr val="tx1"/>
                </a:solidFill>
                <a:cs typeface="+mn-ea"/>
                <a:sym typeface="+mn-lt"/>
              </a:rPr>
              <a:t>2.长期随访：1个月后复查影像/功能恢复情况</a:t>
            </a:r>
          </a:p>
          <a:p>
            <a:r>
              <a:rPr lang="zh-CN" altLang="en-US" sz="2000" b="1">
                <a:solidFill>
                  <a:schemeClr val="tx1"/>
                </a:solidFill>
                <a:cs typeface="+mn-ea"/>
                <a:sym typeface="+mn-lt"/>
              </a:rPr>
              <a:t>3.不良事件：药物副作用、并发症（如“治疗中出现皮疹，考虑头孢过敏”）</a:t>
            </a:r>
          </a:p>
          <a:p>
            <a:r>
              <a:rPr lang="zh-CN" altLang="en-US" sz="2000" b="1">
                <a:solidFill>
                  <a:schemeClr val="tx1"/>
                </a:solidFill>
                <a:cs typeface="+mn-ea"/>
                <a:sym typeface="+mn-lt"/>
              </a:rPr>
              <a:t>4.患者反馈：对治疗的满意度或主观感受</a:t>
            </a: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pic>
        <p:nvPicPr>
          <p:cNvPr id="5" name="图片 4" descr="抗感锋云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875" y="5234940"/>
            <a:ext cx="1952625" cy="110934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3100" b="1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病例讨论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819150" y="1778000"/>
            <a:ext cx="1044765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chemeClr val="tx1"/>
                </a:solidFill>
                <a:cs typeface="+mn-ea"/>
                <a:sym typeface="+mn-lt"/>
              </a:rPr>
              <a:t>病例讨论</a:t>
            </a:r>
          </a:p>
          <a:p>
            <a:r>
              <a:rPr lang="zh-CN" altLang="en-US" sz="2000" b="1">
                <a:solidFill>
                  <a:schemeClr val="tx1"/>
                </a:solidFill>
                <a:cs typeface="+mn-ea"/>
                <a:sym typeface="+mn-lt"/>
              </a:rPr>
              <a:t>1.临床启示：诊断教训（如“早期忽视非典型病原体检测”）、治疗经验（如“联合用药缩短疗程”）</a:t>
            </a:r>
          </a:p>
          <a:p>
            <a:r>
              <a:rPr lang="zh-CN" altLang="en-US" sz="2000" b="1">
                <a:solidFill>
                  <a:schemeClr val="tx1"/>
                </a:solidFill>
                <a:cs typeface="+mn-ea"/>
                <a:sym typeface="+mn-lt"/>
              </a:rPr>
              <a:t>2.文献对比：与同类病例的异同点（引用2-3篇文献）</a:t>
            </a:r>
          </a:p>
          <a:p>
            <a:r>
              <a:rPr lang="zh-CN" altLang="en-US" sz="2000" b="1">
                <a:solidFill>
                  <a:schemeClr val="tx1"/>
                </a:solidFill>
                <a:cs typeface="+mn-ea"/>
                <a:sym typeface="+mn-lt"/>
              </a:rPr>
              <a:t>3.局限性：未完善的检查或潜在偏倚（如“未行支气管肺泡灌洗”）</a:t>
            </a:r>
          </a:p>
          <a:p>
            <a:r>
              <a:rPr lang="zh-CN" altLang="en-US" sz="2000" b="1">
                <a:solidFill>
                  <a:schemeClr val="tx1"/>
                </a:solidFill>
                <a:cs typeface="+mn-ea"/>
                <a:sym typeface="+mn-lt"/>
              </a:rPr>
              <a:t>4.结论：总结核心观点（如“强化病原学筛查可改善不明原因肺炎预后”）</a:t>
            </a: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抗感锋云OK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070" y="0"/>
            <a:ext cx="11571605" cy="64795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6898005" cy="1737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感谢观看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敬请指导</a:t>
            </a:r>
          </a:p>
        </p:txBody>
      </p:sp>
      <p:pic>
        <p:nvPicPr>
          <p:cNvPr id="16" name="图片 15" descr="抗感锋云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25" y="344805"/>
            <a:ext cx="1952625" cy="110934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19535" cy="6479540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687070" y="1958340"/>
            <a:ext cx="3752215" cy="131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kern="1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病例写作</a:t>
            </a:r>
          </a:p>
          <a:p>
            <a:pPr algn="ctr"/>
            <a:r>
              <a:rPr lang="zh-CN" altLang="en-US" sz="4000" b="1" kern="1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报告清单</a:t>
            </a:r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4899660" y="1772920"/>
            <a:ext cx="14400" cy="169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5453380" y="1518920"/>
            <a:ext cx="4438015" cy="1979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100" kern="100">
                <a:solidFill>
                  <a:schemeClr val="bg1"/>
                </a:solidFill>
                <a:latin typeface="+mn-ea"/>
                <a:cs typeface="+mn-ea"/>
              </a:rPr>
              <a:t>01   团队简介</a:t>
            </a:r>
          </a:p>
          <a:p>
            <a:pPr algn="l">
              <a:lnSpc>
                <a:spcPct val="150000"/>
              </a:lnSpc>
            </a:pPr>
            <a:r>
              <a:rPr lang="en-US" altLang="zh-CN" sz="2100" kern="100">
                <a:solidFill>
                  <a:schemeClr val="bg1"/>
                </a:solidFill>
                <a:latin typeface="+mn-ea"/>
                <a:cs typeface="+mn-ea"/>
              </a:rPr>
              <a:t>02   病例简介</a:t>
            </a:r>
          </a:p>
          <a:p>
            <a:pPr algn="l">
              <a:lnSpc>
                <a:spcPct val="150000"/>
              </a:lnSpc>
            </a:pPr>
            <a:r>
              <a:rPr lang="en-US" altLang="zh-CN" sz="2100" kern="100">
                <a:solidFill>
                  <a:schemeClr val="bg1"/>
                </a:solidFill>
                <a:latin typeface="+mn-ea"/>
                <a:cs typeface="+mn-ea"/>
              </a:rPr>
              <a:t>03   诊断与治疗</a:t>
            </a:r>
          </a:p>
          <a:p>
            <a:pPr algn="l">
              <a:lnSpc>
                <a:spcPct val="150000"/>
              </a:lnSpc>
            </a:pPr>
            <a:r>
              <a:rPr lang="en-US" altLang="zh-CN" sz="2100" kern="100">
                <a:solidFill>
                  <a:schemeClr val="bg1"/>
                </a:solidFill>
                <a:latin typeface="+mn-ea"/>
                <a:cs typeface="+mn-ea"/>
              </a:rPr>
              <a:t>04   病例讨论</a:t>
            </a:r>
          </a:p>
        </p:txBody>
      </p:sp>
      <p:pic>
        <p:nvPicPr>
          <p:cNvPr id="2" name="图片 1" descr="抗感锋云0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3875" y="5234940"/>
            <a:ext cx="1952625" cy="110934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19535" cy="6479540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3883660" y="1876425"/>
            <a:ext cx="375221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病例题目</a:t>
            </a:r>
          </a:p>
        </p:txBody>
      </p:sp>
      <p:pic>
        <p:nvPicPr>
          <p:cNvPr id="2" name="图片 1" descr="抗感锋云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3875" y="5234940"/>
            <a:ext cx="1952625" cy="11093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85695" y="3227070"/>
            <a:ext cx="729488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John Doe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pic>
        <p:nvPicPr>
          <p:cNvPr id="5" name="图片 4" descr="抗感锋云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875" y="5234940"/>
            <a:ext cx="1952625" cy="110934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3100" b="1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团队简介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566160" y="1598712"/>
            <a:ext cx="6332855" cy="398780"/>
            <a:chOff x="3535680" y="1993047"/>
            <a:chExt cx="6332855" cy="398780"/>
          </a:xfrm>
        </p:grpSpPr>
        <p:sp>
          <p:nvSpPr>
            <p:cNvPr id="3" name="椭圆 2"/>
            <p:cNvSpPr/>
            <p:nvPr/>
          </p:nvSpPr>
          <p:spPr>
            <a:xfrm>
              <a:off x="3535680" y="2104681"/>
              <a:ext cx="161908" cy="1619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961130" y="1993047"/>
              <a:ext cx="5907405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solidFill>
                    <a:schemeClr val="tx1"/>
                  </a:solidFill>
                  <a:cs typeface="+mn-ea"/>
                  <a:sym typeface="+mn-lt"/>
                </a:rPr>
                <a:t>作者姓名</a:t>
              </a:r>
            </a:p>
          </p:txBody>
        </p:sp>
      </p:grpSp>
      <p:pic>
        <p:nvPicPr>
          <p:cNvPr id="7" name="图片 6" descr="医生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535" y="2301240"/>
            <a:ext cx="2214880" cy="22148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55980" y="4732020"/>
            <a:ext cx="195199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tx1"/>
                </a:solidFill>
              </a:rPr>
              <a:t>医生团队照片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3566160" y="2138462"/>
            <a:ext cx="6332855" cy="398780"/>
            <a:chOff x="3535680" y="1993047"/>
            <a:chExt cx="6332855" cy="398780"/>
          </a:xfrm>
        </p:grpSpPr>
        <p:sp>
          <p:nvSpPr>
            <p:cNvPr id="12" name="椭圆 11"/>
            <p:cNvSpPr/>
            <p:nvPr/>
          </p:nvSpPr>
          <p:spPr>
            <a:xfrm>
              <a:off x="3535680" y="2104681"/>
              <a:ext cx="161908" cy="1619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C468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961130" y="1993047"/>
              <a:ext cx="5907405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solidFill>
                    <a:schemeClr val="tx1"/>
                  </a:solidFill>
                  <a:cs typeface="+mn-ea"/>
                  <a:sym typeface="+mn-lt"/>
                </a:rPr>
                <a:t>单位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566160" y="2678212"/>
            <a:ext cx="6332855" cy="398780"/>
            <a:chOff x="3535680" y="1993047"/>
            <a:chExt cx="6332855" cy="398780"/>
          </a:xfrm>
        </p:grpSpPr>
        <p:sp>
          <p:nvSpPr>
            <p:cNvPr id="17" name="椭圆 16"/>
            <p:cNvSpPr/>
            <p:nvPr/>
          </p:nvSpPr>
          <p:spPr>
            <a:xfrm>
              <a:off x="3535680" y="2104681"/>
              <a:ext cx="161908" cy="1619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C468E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961130" y="1993047"/>
              <a:ext cx="5907405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solidFill>
                    <a:schemeClr val="tx1"/>
                  </a:solidFill>
                  <a:cs typeface="+mn-ea"/>
                  <a:sym typeface="+mn-lt"/>
                </a:rPr>
                <a:t>科室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566160" y="3217962"/>
            <a:ext cx="6332855" cy="398780"/>
            <a:chOff x="3535680" y="1993047"/>
            <a:chExt cx="6332855" cy="398780"/>
          </a:xfrm>
        </p:grpSpPr>
        <p:sp>
          <p:nvSpPr>
            <p:cNvPr id="21" name="椭圆 20"/>
            <p:cNvSpPr/>
            <p:nvPr/>
          </p:nvSpPr>
          <p:spPr>
            <a:xfrm>
              <a:off x="3535680" y="2104681"/>
              <a:ext cx="161908" cy="1619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C468E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961130" y="1993047"/>
              <a:ext cx="5907405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solidFill>
                    <a:schemeClr val="tx1"/>
                  </a:solidFill>
                  <a:cs typeface="+mn-ea"/>
                  <a:sym typeface="+mn-lt"/>
                </a:rPr>
                <a:t>其他成员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566160" y="3757712"/>
            <a:ext cx="6332855" cy="398780"/>
            <a:chOff x="3535680" y="1993047"/>
            <a:chExt cx="6332855" cy="398780"/>
          </a:xfrm>
        </p:grpSpPr>
        <p:sp>
          <p:nvSpPr>
            <p:cNvPr id="24" name="椭圆 23"/>
            <p:cNvSpPr/>
            <p:nvPr/>
          </p:nvSpPr>
          <p:spPr>
            <a:xfrm>
              <a:off x="3535680" y="2104681"/>
              <a:ext cx="161908" cy="1619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C468E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961130" y="1993047"/>
              <a:ext cx="5907405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solidFill>
                    <a:schemeClr val="tx1"/>
                  </a:solidFill>
                  <a:cs typeface="+mn-ea"/>
                  <a:sym typeface="+mn-lt"/>
                </a:rPr>
                <a:t>病例题目</a:t>
              </a:r>
            </a:p>
          </p:txBody>
        </p:sp>
      </p:grp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pic>
        <p:nvPicPr>
          <p:cNvPr id="5" name="图片 4" descr="抗感锋云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875" y="5234940"/>
            <a:ext cx="1952625" cy="110934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3100" b="1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854710" y="1652905"/>
            <a:ext cx="874077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chemeClr val="tx1"/>
                </a:solidFill>
                <a:cs typeface="+mn-ea"/>
                <a:sym typeface="+mn-lt"/>
              </a:rPr>
              <a:t>摘要</a:t>
            </a:r>
          </a:p>
          <a:p>
            <a:r>
              <a:rPr lang="zh-CN" altLang="en-US" sz="2000" b="1">
                <a:solidFill>
                  <a:schemeClr val="tx1"/>
                </a:solidFill>
                <a:cs typeface="+mn-ea"/>
                <a:sym typeface="+mn-lt"/>
              </a:rPr>
              <a:t>1. 独特性：12/31/2023</a:t>
            </a:r>
          </a:p>
          <a:p>
            <a:r>
              <a:rPr lang="zh-CN" altLang="en-US" sz="2000" b="1">
                <a:solidFill>
                  <a:schemeClr val="tx1"/>
                </a:solidFill>
                <a:cs typeface="+mn-ea"/>
                <a:sym typeface="+mn-lt"/>
              </a:rPr>
              <a:t>2. 背景：全球五大误区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pic>
        <p:nvPicPr>
          <p:cNvPr id="5" name="图片 4" descr="抗感锋云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875" y="5234940"/>
            <a:ext cx="1952625" cy="110934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3100" b="1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chemeClr val="tx1"/>
                </a:solidFill>
                <a:cs typeface="+mn-ea"/>
                <a:sym typeface="+mn-lt"/>
              </a:rPr>
              <a:t>患者信息</a:t>
            </a:r>
          </a:p>
          <a:p>
            <a:r>
              <a:rPr lang="zh-CN" altLang="en-US" sz="2000" b="1">
                <a:solidFill>
                  <a:schemeClr val="tx1"/>
                </a:solidFill>
                <a:cs typeface="+mn-ea"/>
                <a:sym typeface="+mn-lt"/>
              </a:rPr>
              <a:t>1.人口学信息：轻微的轻微的</a:t>
            </a:r>
          </a:p>
          <a:p>
            <a:r>
              <a:rPr lang="zh-CN" altLang="en-US" sz="2000" b="1">
                <a:solidFill>
                  <a:schemeClr val="tx1"/>
                </a:solidFill>
                <a:cs typeface="+mn-ea"/>
                <a:sym typeface="+mn-lt"/>
              </a:rPr>
              <a:t>2.主诉：青蛙打网球的</a:t>
            </a:r>
          </a:p>
          <a:p>
            <a:r>
              <a:rPr lang="zh-CN" altLang="en-US" sz="2000" b="1">
                <a:solidFill>
                  <a:schemeClr val="tx1"/>
                </a:solidFill>
                <a:cs typeface="+mn-ea"/>
                <a:sym typeface="+mn-lt"/>
              </a:rPr>
              <a:t>3.既往史：伟大的</a:t>
            </a:r>
          </a:p>
          <a:p>
            <a:r>
              <a:rPr lang="zh-CN" altLang="en-US" sz="2000" b="1">
                <a:solidFill>
                  <a:schemeClr val="tx1"/>
                </a:solidFill>
                <a:cs typeface="+mn-ea"/>
                <a:sym typeface="+mn-lt"/>
              </a:rPr>
              <a:t>4.相干预措施和结局：{Q6}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pic>
        <p:nvPicPr>
          <p:cNvPr id="5" name="图片 4" descr="抗感锋云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875" y="5234940"/>
            <a:ext cx="1952625" cy="110934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3100" b="1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chemeClr val="tx1"/>
                </a:solidFill>
                <a:cs typeface="+mn-ea"/>
                <a:sym typeface="+mn-lt"/>
              </a:rPr>
              <a:t>临床发现</a:t>
            </a:r>
          </a:p>
          <a:p>
            <a:r>
              <a:rPr lang="zh-CN" altLang="en-US" sz="2000" b="1">
                <a:solidFill>
                  <a:schemeClr val="tx1"/>
                </a:solidFill>
                <a:cs typeface="+mn-ea"/>
                <a:sym typeface="+mn-lt"/>
              </a:rPr>
              <a:t>1.体格检查：</a:t>
            </a:r>
          </a:p>
          <a:p>
            <a:r>
              <a:rPr lang="zh-CN" altLang="en-US" sz="2000" b="1">
                <a:solidFill>
                  <a:schemeClr val="tx1"/>
                </a:solidFill>
                <a:cs typeface="+mn-ea"/>
                <a:sym typeface="+mn-lt"/>
              </a:rPr>
              <a:t>生命体征：体温、血压、心率、呼吸频率（如“T 39.5℃，BP 130/80mmHg”等）</a:t>
            </a:r>
          </a:p>
          <a:p>
            <a:r>
              <a:rPr lang="zh-CN" altLang="en-US" sz="2000" b="1">
                <a:solidFill>
                  <a:schemeClr val="tx1"/>
                </a:solidFill>
                <a:cs typeface="+mn-ea"/>
                <a:sym typeface="+mn-lt"/>
              </a:rPr>
              <a:t>系统查体：按头颈、胸腹、四肢顺序描述关键的异常体征、</a:t>
            </a:r>
          </a:p>
          <a:p>
            <a:r>
              <a:rPr lang="zh-CN" altLang="en-US" sz="2000" b="1">
                <a:solidFill>
                  <a:schemeClr val="tx1"/>
                </a:solidFill>
                <a:cs typeface="+mn-ea"/>
                <a:sym typeface="+mn-lt"/>
              </a:rPr>
              <a:t>2.辅助检查：</a:t>
            </a:r>
          </a:p>
          <a:p>
            <a:r>
              <a:rPr lang="zh-CN" altLang="en-US" sz="2000" b="1">
                <a:solidFill>
                  <a:schemeClr val="tx1"/>
                </a:solidFill>
                <a:cs typeface="+mn-ea"/>
                <a:sym typeface="+mn-lt"/>
              </a:rPr>
              <a:t>检查时间：初步实验室结果（如血常规、血生化以及CRP、PCT、GM试验、G试验等感染相关的实验室检查）、影像学（X线/CT关键描述）</a:t>
            </a:r>
          </a:p>
          <a:p>
            <a:r>
              <a:rPr lang="zh-CN" altLang="en-US" sz="2000" b="1">
                <a:solidFill>
                  <a:schemeClr val="tx1"/>
                </a:solidFill>
                <a:cs typeface="+mn-ea"/>
                <a:sym typeface="+mn-lt"/>
              </a:rPr>
              <a:t>示例：体温39.2°C，右肺湿啰音；胸CT示右下肺实变影；WBC 15×10⁹/L，CRP 120mg/L。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pic>
        <p:nvPicPr>
          <p:cNvPr id="5" name="图片 4" descr="抗感锋云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875" y="5234940"/>
            <a:ext cx="1952625" cy="110934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3100" b="1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诊断与治疗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chemeClr val="tx1"/>
                </a:solidFill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1">
                <a:solidFill>
                  <a:schemeClr val="tx1"/>
                </a:solidFill>
                <a:cs typeface="+mn-ea"/>
                <a:sym typeface="+mn-lt"/>
              </a:rPr>
              <a:t>1.诊断方法：实验室（血培养、分子检测）、影像（CT/MRI）、病理活检</a:t>
            </a:r>
          </a:p>
          <a:p>
            <a:r>
              <a:rPr lang="zh-CN" altLang="en-US" sz="2000" b="1">
                <a:solidFill>
                  <a:schemeClr val="tx1"/>
                </a:solidFill>
                <a:cs typeface="+mn-ea"/>
                <a:sym typeface="+mn-lt"/>
              </a:rPr>
              <a:t>2.诊断难点：不典型表现、检验假阴性、鉴别诊断复杂（如“需排除结核、肿瘤”）</a:t>
            </a:r>
          </a:p>
          <a:p>
            <a:r>
              <a:rPr lang="zh-CN" altLang="en-US" sz="2000" b="1">
                <a:solidFill>
                  <a:schemeClr val="tx1"/>
                </a:solidFill>
                <a:cs typeface="+mn-ea"/>
                <a:sym typeface="+mn-lt"/>
              </a:rPr>
              <a:t>3.诊断依据：支持最终诊断的关键证据（如“痰培养检出肺炎链球菌”）</a:t>
            </a:r>
          </a:p>
          <a:p>
            <a:r>
              <a:rPr lang="zh-CN" altLang="en-US" sz="2000" b="1">
                <a:solidFill>
                  <a:schemeClr val="tx1"/>
                </a:solidFill>
                <a:cs typeface="+mn-ea"/>
                <a:sym typeface="+mn-lt"/>
              </a:rPr>
              <a:t>4.预后评估：使用评分系统（如CURB-65评分）、预期恢复时间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pic>
        <p:nvPicPr>
          <p:cNvPr id="5" name="图片 4" descr="抗感锋云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875" y="5234940"/>
            <a:ext cx="1952625" cy="110934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3100" b="1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诊断与治疗</a:t>
            </a:r>
          </a:p>
        </p:txBody>
      </p:sp>
      <p:sp>
        <p:nvSpPr>
          <p:cNvPr id="6" name="矩形 5"/>
          <p:cNvSpPr txBox="1"/>
          <p:nvPr>
            <p:custDataLst>
              <p:tags r:id="rId5"/>
            </p:custDataLst>
          </p:nvPr>
        </p:nvSpPr>
        <p:spPr>
          <a:xfrm>
            <a:off x="724535" y="1721485"/>
            <a:ext cx="910082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chemeClr val="tx1"/>
                </a:solidFill>
                <a:cs typeface="+mn-ea"/>
                <a:sym typeface="+mn-lt"/>
              </a:rPr>
              <a:t>临床诊断</a:t>
            </a:r>
          </a:p>
          <a:p>
            <a:r>
              <a:rPr lang="zh-CN" altLang="en-US" sz="2000" b="1">
                <a:solidFill>
                  <a:schemeClr val="tx1"/>
                </a:solidFill>
                <a:cs typeface="+mn-ea"/>
                <a:sym typeface="+mn-lt"/>
              </a:rPr>
              <a:t>1.最终诊断：明确疾病名称及分型（如“重症社区获得性肺炎，肺炎链球菌感染”）</a:t>
            </a:r>
          </a:p>
          <a:p>
            <a:r>
              <a:rPr lang="zh-CN" altLang="en-US" sz="2000" b="1">
                <a:solidFill>
                  <a:schemeClr val="tx1"/>
                </a:solidFill>
                <a:cs typeface="+mn-ea"/>
                <a:sym typeface="+mn-lt"/>
              </a:rPr>
              <a:t>2.鉴别诊断：列出已排除疾病及依据（如“排除肺结核：T-SPOT阴性”）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7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74</Paragraphs>
  <Slides>15</Slides>
  <Notes>1</Notes>
  <TotalTime>49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baseType="lpstr" size="23">
      <vt:lpstr>Arial</vt:lpstr>
      <vt:lpstr>Calibri</vt:lpstr>
      <vt:lpstr>Calibri Light</vt:lpstr>
      <vt:lpstr>微软雅黑</vt:lpstr>
      <vt:lpstr>Arial Regular</vt:lpstr>
      <vt:lpstr>Times New Roman</vt:lpstr>
      <vt:lpstr>思源黑体 CN Normal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xiaoqiang guo</cp:lastModifiedBy>
  <cp:revision>18</cp:revision>
  <dcterms:created xsi:type="dcterms:W3CDTF">2025-04-22T07:18:22Z</dcterms:created>
  <dcterms:modified xsi:type="dcterms:W3CDTF">2025-04-26T09:43:15Z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40B05EE944056E97BD420768F5ECBFF8_43</vt:lpwstr>
  </property>
  <property fmtid="{D5CDD505-2E9C-101B-9397-08002B2CF9AE}" pid="3" name="KSOProductBuildVer">
    <vt:lpwstr>2052-7.2.2.8955</vt:lpwstr>
  </property>
</Properties>
</file>