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.NET 24.12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</p:sldMasterIdLst>
  <p:notesMasterIdLst>
    <p:notesMasterId r:id="rId2"/>
  </p:notesMasterIdLst>
  <p:sldIdLst>
    <p:sldId id="259" r:id="rId3"/>
    <p:sldId id="257" r:id="rId4"/>
    <p:sldId id="264" r:id="rId5"/>
    <p:sldId id="267" r:id="rId6"/>
    <p:sldId id="266" r:id="rId7"/>
    <p:sldId id="287" r:id="rId8"/>
    <p:sldId id="268" r:id="rId9"/>
    <p:sldId id="269" r:id="rId10"/>
    <p:sldId id="293" r:id="rId11"/>
    <p:sldId id="291" r:id="rId12"/>
    <p:sldId id="271" r:id="rId13"/>
    <p:sldId id="263" r:id="rId14"/>
  </p:sldIdLst>
  <p:sldSz cx="11518900" cy="6480175"/>
  <p:notesSz cx="6858000" cy="9144000"/>
  <p:custDataLst>
    <p:tags r:id="rId15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showPr showNarration="1">
    <p:present/>
    <p:extLs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58" d="100"/>
          <a:sy n="58" d="100"/>
        </p:scale>
        <p:origin x="30" y="93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1" d="100"/>
          <a:sy n="1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8.xml" /><Relationship Id="rId11" Type="http://schemas.openxmlformats.org/officeDocument/2006/relationships/slide" Target="slides/slide9.xml" /><Relationship Id="rId12" Type="http://schemas.openxmlformats.org/officeDocument/2006/relationships/slide" Target="slides/slide10.xml" /><Relationship Id="rId13" Type="http://schemas.openxmlformats.org/officeDocument/2006/relationships/slide" Target="slides/slide11.xml" /><Relationship Id="rId14" Type="http://schemas.openxmlformats.org/officeDocument/2006/relationships/slide" Target="slides/slide12.xml" /><Relationship Id="rId15" Type="http://schemas.openxmlformats.org/officeDocument/2006/relationships/tags" Target="tags/tag20.xml" /><Relationship Id="rId16" Type="http://schemas.openxmlformats.org/officeDocument/2006/relationships/presProps" Target="presProps.xml" /><Relationship Id="rId17" Type="http://schemas.openxmlformats.org/officeDocument/2006/relationships/viewProps" Target="viewProps.xml" /><Relationship Id="rId18" Type="http://schemas.openxmlformats.org/officeDocument/2006/relationships/theme" Target="theme/theme1.xml" /><Relationship Id="rId19" Type="http://schemas.openxmlformats.org/officeDocument/2006/relationships/tableStyles" Target="tableStyles.xml" /><Relationship Id="rId2" Type="http://schemas.openxmlformats.org/officeDocument/2006/relationships/notesMaster" Target="notesMasters/notesMaster1.xml" /><Relationship Id="rId3" Type="http://schemas.openxmlformats.org/officeDocument/2006/relationships/slide" Target="slides/slide1.xml" /><Relationship Id="rId4" Type="http://schemas.openxmlformats.org/officeDocument/2006/relationships/slide" Target="slides/slide2.xml" /><Relationship Id="rId5" Type="http://schemas.openxmlformats.org/officeDocument/2006/relationships/slide" Target="slides/slide3.xml" /><Relationship Id="rId6" Type="http://schemas.openxmlformats.org/officeDocument/2006/relationships/slide" Target="slides/slide4.xml" /><Relationship Id="rId7" Type="http://schemas.openxmlformats.org/officeDocument/2006/relationships/slide" Target="slides/slide5.xml" /><Relationship Id="rId8" Type="http://schemas.openxmlformats.org/officeDocument/2006/relationships/slide" Target="slides/slide6.xml" /><Relationship Id="rId9" Type="http://schemas.openxmlformats.org/officeDocument/2006/relationships/slide" Target="slides/slide7.xml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716" y="1143000"/>
            <a:ext cx="5486568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文本占位符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440058" y="1060576"/>
            <a:ext cx="8640349" cy="2256160"/>
          </a:xfrm>
        </p:spPr>
        <p:txBody>
          <a:bodyPr anchor="b"/>
          <a:lstStyle>
            <a:lvl1pPr algn="ctr"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440058" y="3403742"/>
            <a:ext cx="8640349" cy="1564611"/>
          </a:xfrm>
        </p:spPr>
        <p:txBody>
          <a:bodyPr/>
          <a:lstStyle>
            <a:lvl1pPr marL="0" indent="0" algn="ctr">
              <a:buNone/>
              <a:defRPr sz="2270"/>
            </a:lvl1pPr>
            <a:lvl2pPr marL="431800" indent="0" algn="ctr">
              <a:buNone/>
              <a:defRPr sz="1890"/>
            </a:lvl2pPr>
            <a:lvl3pPr marL="864235" indent="0" algn="ctr">
              <a:buNone/>
              <a:defRPr sz="1700"/>
            </a:lvl3pPr>
            <a:lvl4pPr marL="1296035" indent="0" algn="ctr">
              <a:buNone/>
              <a:defRPr sz="1510"/>
            </a:lvl4pPr>
            <a:lvl5pPr marL="1727835" indent="0" algn="ctr">
              <a:buNone/>
              <a:defRPr sz="1510"/>
            </a:lvl5pPr>
            <a:lvl6pPr marL="2160270" indent="0" algn="ctr">
              <a:buNone/>
              <a:defRPr sz="1510"/>
            </a:lvl6pPr>
            <a:lvl7pPr marL="2592070" indent="0" algn="ctr">
              <a:buNone/>
              <a:defRPr sz="1510"/>
            </a:lvl7pPr>
            <a:lvl8pPr marL="3023870" indent="0" algn="ctr">
              <a:buNone/>
              <a:defRPr sz="1510"/>
            </a:lvl8pPr>
            <a:lvl9pPr marL="3456305" indent="0" algn="ctr">
              <a:buNone/>
              <a:defRPr sz="1510"/>
            </a:lvl9pPr>
          </a:lstStyle>
          <a:p>
            <a:r>
              <a:rPr lang="zh-CN" altLang="en-US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86032" y="1615615"/>
            <a:ext cx="9936401" cy="2695691"/>
          </a:xfrm>
        </p:spPr>
        <p:txBody>
          <a:bodyPr anchor="b"/>
          <a:lstStyle>
            <a:lvl1pPr>
              <a:defRPr sz="5670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86032" y="4336809"/>
            <a:ext cx="9936401" cy="1417600"/>
          </a:xfrm>
        </p:spPr>
        <p:txBody>
          <a:bodyPr/>
          <a:lstStyle>
            <a:lvl1pPr marL="0" indent="0">
              <a:buNone/>
              <a:defRPr sz="2270">
                <a:solidFill>
                  <a:schemeClr val="tx1">
                    <a:tint val="75000"/>
                  </a:schemeClr>
                </a:solidFill>
              </a:defRPr>
            </a:lvl1pPr>
            <a:lvl2pPr marL="43180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2pPr>
            <a:lvl3pPr marL="86423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2960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4pPr>
            <a:lvl5pPr marL="172783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5pPr>
            <a:lvl6pPr marL="21602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6pPr>
            <a:lvl7pPr marL="25920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7pPr>
            <a:lvl8pPr marL="3023870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8pPr>
            <a:lvl9pPr marL="3456305" indent="0">
              <a:buNone/>
              <a:defRPr sz="151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92032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832236" y="1725123"/>
            <a:ext cx="4896198" cy="411179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345025"/>
            <a:ext cx="9936401" cy="1252589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3533" y="1588613"/>
            <a:ext cx="4873696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793533" y="2367168"/>
            <a:ext cx="4873696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5832236" y="1588613"/>
            <a:ext cx="4897698" cy="778555"/>
          </a:xfrm>
        </p:spPr>
        <p:txBody>
          <a:bodyPr anchor="b"/>
          <a:lstStyle>
            <a:lvl1pPr marL="0" indent="0">
              <a:buNone/>
              <a:defRPr sz="2270" b="1"/>
            </a:lvl1pPr>
            <a:lvl2pPr marL="431800" indent="0">
              <a:buNone/>
              <a:defRPr sz="1890" b="1"/>
            </a:lvl2pPr>
            <a:lvl3pPr marL="864235" indent="0">
              <a:buNone/>
              <a:defRPr sz="1700" b="1"/>
            </a:lvl3pPr>
            <a:lvl4pPr marL="1296035" indent="0">
              <a:buNone/>
              <a:defRPr sz="1510" b="1"/>
            </a:lvl4pPr>
            <a:lvl5pPr marL="1727835" indent="0">
              <a:buNone/>
              <a:defRPr sz="1510" b="1"/>
            </a:lvl5pPr>
            <a:lvl6pPr marL="2160270" indent="0">
              <a:buNone/>
              <a:defRPr sz="1510" b="1"/>
            </a:lvl6pPr>
            <a:lvl7pPr marL="2592070" indent="0">
              <a:buNone/>
              <a:defRPr sz="1510" b="1"/>
            </a:lvl7pPr>
            <a:lvl8pPr marL="3023870" indent="0">
              <a:buNone/>
              <a:defRPr sz="1510" b="1"/>
            </a:lvl8pPr>
            <a:lvl9pPr marL="3456305" indent="0">
              <a:buNone/>
              <a:defRPr sz="1510" b="1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5832236" y="2367168"/>
            <a:ext cx="4897698" cy="348174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>
              <a:defRPr sz="3025"/>
            </a:lvl1pPr>
            <a:lvl2pPr>
              <a:defRPr sz="2645"/>
            </a:lvl2pPr>
            <a:lvl3pPr>
              <a:defRPr sz="2270"/>
            </a:lvl3pPr>
            <a:lvl4pPr>
              <a:defRPr sz="1890"/>
            </a:lvl4pPr>
            <a:lvl5pPr>
              <a:defRPr sz="1890"/>
            </a:lvl5pPr>
            <a:lvl6pPr>
              <a:defRPr sz="1890"/>
            </a:lvl6pPr>
            <a:lvl7pPr>
              <a:defRPr sz="1890"/>
            </a:lvl7pPr>
            <a:lvl8pPr>
              <a:defRPr sz="1890"/>
            </a:lvl8pPr>
            <a:lvl9pPr>
              <a:defRPr sz="1890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93533" y="432031"/>
            <a:ext cx="3715650" cy="1512107"/>
          </a:xfrm>
        </p:spPr>
        <p:txBody>
          <a:bodyPr anchor="b"/>
          <a:lstStyle>
            <a:lvl1pPr>
              <a:defRPr sz="3025"/>
            </a:lvl1pPr>
          </a:lstStyle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897698" y="933066"/>
            <a:ext cx="5832236" cy="4605327"/>
          </a:xfrm>
        </p:spPr>
        <p:txBody>
          <a:bodyPr/>
          <a:lstStyle>
            <a:lvl1pPr marL="0" indent="0">
              <a:buNone/>
              <a:defRPr sz="3025"/>
            </a:lvl1pPr>
            <a:lvl2pPr marL="431800" indent="0">
              <a:buNone/>
              <a:defRPr sz="2645"/>
            </a:lvl2pPr>
            <a:lvl3pPr marL="864235" indent="0">
              <a:buNone/>
              <a:defRPr sz="2270"/>
            </a:lvl3pPr>
            <a:lvl4pPr marL="1296035" indent="0">
              <a:buNone/>
              <a:defRPr sz="1890"/>
            </a:lvl4pPr>
            <a:lvl5pPr marL="1727835" indent="0">
              <a:buNone/>
              <a:defRPr sz="1890"/>
            </a:lvl5pPr>
            <a:lvl6pPr marL="2160270" indent="0">
              <a:buNone/>
              <a:defRPr sz="1890"/>
            </a:lvl6pPr>
            <a:lvl7pPr marL="2592070" indent="0">
              <a:buNone/>
              <a:defRPr sz="1890"/>
            </a:lvl7pPr>
            <a:lvl8pPr marL="3023870" indent="0">
              <a:buNone/>
              <a:defRPr sz="1890"/>
            </a:lvl8pPr>
            <a:lvl9pPr marL="3456305" indent="0">
              <a:buNone/>
              <a:defRPr sz="189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93533" y="1944138"/>
            <a:ext cx="3715650" cy="3601756"/>
          </a:xfrm>
        </p:spPr>
        <p:txBody>
          <a:bodyPr/>
          <a:lstStyle>
            <a:lvl1pPr marL="0" indent="0">
              <a:buNone/>
              <a:defRPr sz="1510"/>
            </a:lvl1pPr>
            <a:lvl2pPr marL="431800" indent="0">
              <a:buNone/>
              <a:defRPr sz="1325"/>
            </a:lvl2pPr>
            <a:lvl3pPr marL="864235" indent="0">
              <a:buNone/>
              <a:defRPr sz="1135"/>
            </a:lvl3pPr>
            <a:lvl4pPr marL="1296035" indent="0">
              <a:buNone/>
              <a:defRPr sz="945"/>
            </a:lvl4pPr>
            <a:lvl5pPr marL="1727835" indent="0">
              <a:buNone/>
              <a:defRPr sz="945"/>
            </a:lvl5pPr>
            <a:lvl6pPr marL="2160270" indent="0">
              <a:buNone/>
              <a:defRPr sz="945"/>
            </a:lvl6pPr>
            <a:lvl7pPr marL="2592070" indent="0">
              <a:buNone/>
              <a:defRPr sz="945"/>
            </a:lvl7pPr>
            <a:lvl8pPr marL="3023870" indent="0">
              <a:buNone/>
              <a:defRPr sz="945"/>
            </a:lvl8pPr>
            <a:lvl9pPr marL="3456305" indent="0">
              <a:buNone/>
              <a:defRPr sz="945"/>
            </a:lvl9pPr>
          </a:lstStyle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244333" y="345025"/>
            <a:ext cx="2484100" cy="5491891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92032" y="345025"/>
            <a:ext cx="7308295" cy="5491891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792032" y="345025"/>
            <a:ext cx="9936401" cy="125258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92032" y="1725123"/>
            <a:ext cx="9936401" cy="411179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792032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997B5FA-0921-464F-AAE1-844C04324D75}" type="datetimeFigureOut">
              <a:rPr lang="zh-CN" altLang="en-US" smtClean="0"/>
              <a:t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816154" y="6006427"/>
            <a:ext cx="3888157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136329" y="6006427"/>
            <a:ext cx="2592105" cy="3450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35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5CE74E-AB26-4998-AD42-012C4C1AD076}" type="slidenum">
              <a:rPr lang="zh-CN" altLang="en-US" smtClean="0"/>
              <a:t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iming/>
  <p:txStyles>
    <p:titleStyle>
      <a:lvl1pPr algn="l" defTabSz="864235" rtl="0" eaLnBrk="1" latinLnBrk="0" hangingPunct="1">
        <a:lnSpc>
          <a:spcPct val="90000"/>
        </a:lnSpc>
        <a:spcBef>
          <a:spcPct val="0"/>
        </a:spcBef>
        <a:buNone/>
        <a:defRPr sz="415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15900" indent="-215900" algn="l" defTabSz="864235" rtl="0" eaLnBrk="1" latinLnBrk="0" hangingPunct="1">
        <a:lnSpc>
          <a:spcPct val="90000"/>
        </a:lnSpc>
        <a:spcBef>
          <a:spcPts val="945"/>
        </a:spcBef>
        <a:buFont typeface="Arial" panose="020b0604020202020204" pitchFamily="34" charset="0"/>
        <a:buChar char="•"/>
        <a:defRPr sz="2645" kern="1200">
          <a:solidFill>
            <a:schemeClr val="tx1"/>
          </a:solidFill>
          <a:latin typeface="+mn-lt"/>
          <a:ea typeface="+mn-ea"/>
          <a:cs typeface="+mn-cs"/>
        </a:defRPr>
      </a:lvl1pPr>
      <a:lvl2pPr marL="64770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2270" kern="1200">
          <a:solidFill>
            <a:schemeClr val="tx1"/>
          </a:solidFill>
          <a:latin typeface="+mn-lt"/>
          <a:ea typeface="+mn-ea"/>
          <a:cs typeface="+mn-cs"/>
        </a:defRPr>
      </a:lvl2pPr>
      <a:lvl3pPr marL="10801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5119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94373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3761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8079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239770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672205" indent="-215900" algn="l" defTabSz="864235" rtl="0" eaLnBrk="1" latinLnBrk="0" hangingPunct="1">
        <a:lnSpc>
          <a:spcPct val="90000"/>
        </a:lnSpc>
        <a:spcBef>
          <a:spcPct val="95000"/>
        </a:spcBef>
        <a:buFont typeface="Arial" panose="020b0604020202020204" pitchFamily="34" charset="0"/>
        <a:buChar char="•"/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1pPr>
      <a:lvl2pPr marL="43180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2pPr>
      <a:lvl3pPr marL="8642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3pPr>
      <a:lvl4pPr marL="12960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4pPr>
      <a:lvl5pPr marL="172783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5pPr>
      <a:lvl6pPr marL="21602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5920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7pPr>
      <a:lvl8pPr marL="3023870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8pPr>
      <a:lvl9pPr marL="3456305" algn="l" defTabSz="864235" rtl="0" eaLnBrk="1" latinLnBrk="0" hangingPunct="1">
        <a:defRPr sz="17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notesSlide" Target="../notesSlides/notesSlide1.xml" /><Relationship Id="rId3" Type="http://schemas.openxmlformats.org/officeDocument/2006/relationships/image" Target="../media/image3.png" /><Relationship Id="rId4" Type="http://schemas.openxmlformats.org/officeDocument/2006/relationships/image" Target="../media/image4.png" /><Relationship Id="rId5" Type="http://schemas.openxmlformats.org/officeDocument/2006/relationships/tags" Target="../tags/tag1.xml" /><Relationship Id="rId6" Type="http://schemas.openxmlformats.org/officeDocument/2006/relationships/image" Target="../media/image2.pn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tags" Target="../tags/tag2.xml" /><Relationship Id="rId4" Type="http://schemas.openxmlformats.org/officeDocument/2006/relationships/tags" Target="../tags/tag3.xml" /><Relationship Id="rId5" Type="http://schemas.openxmlformats.org/officeDocument/2006/relationships/image" Target="../media/image2.pn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4.xml" /><Relationship Id="rId5" Type="http://schemas.openxmlformats.org/officeDocument/2006/relationships/tags" Target="../tags/tag5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6.xml" /><Relationship Id="rId5" Type="http://schemas.openxmlformats.org/officeDocument/2006/relationships/tags" Target="../tags/tag7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8.xml" /><Relationship Id="rId5" Type="http://schemas.openxmlformats.org/officeDocument/2006/relationships/tags" Target="../tags/tag9.xml" /><Relationship Id="rId6" Type="http://schemas.openxmlformats.org/officeDocument/2006/relationships/image" Target="../media/image6.jpeg" /><Relationship Id="rId7" Type="http://schemas.openxmlformats.org/officeDocument/2006/relationships/image" Target="../media/image7.jpe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0.xml" /><Relationship Id="rId5" Type="http://schemas.openxmlformats.org/officeDocument/2006/relationships/tags" Target="../tags/tag11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2.xml" /><Relationship Id="rId5" Type="http://schemas.openxmlformats.org/officeDocument/2006/relationships/tags" Target="../tags/tag13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4.xml" /><Relationship Id="rId5" Type="http://schemas.openxmlformats.org/officeDocument/2006/relationships/tags" Target="../tags/tag15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5.png" /><Relationship Id="rId3" Type="http://schemas.openxmlformats.org/officeDocument/2006/relationships/image" Target="../media/image2.png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image" Target="../media/image8.jpeg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9.jpeg" /><Relationship Id="rId3" Type="http://schemas.openxmlformats.org/officeDocument/2006/relationships/tags" Target="../tags/tag18.xml" /><Relationship Id="rId4" Type="http://schemas.openxmlformats.org/officeDocument/2006/relationships/tags" Target="../tags/tag19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image" Target="../media/image1.png" /><Relationship Id="rId3" Type="http://schemas.openxmlformats.org/officeDocument/2006/relationships/image" Target="../media/image2.png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pic>
        <p:nvPicPr>
          <p:cNvPr id="3" name="图片 2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17700" y="1330960"/>
            <a:ext cx="8436610" cy="205803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8" name="图片 7" descr="MDR实战营虚拟背景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5" y="0"/>
            <a:ext cx="11597640" cy="6523990"/>
          </a:xfrm>
          <a:prstGeom prst="rect">
            <a:avLst/>
          </a:prstGeom>
        </p:spPr>
      </p:pic>
      <p:pic>
        <p:nvPicPr>
          <p:cNvPr id="9" name="图片 8" descr="闪电菌群ico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44165" y="1255395"/>
            <a:ext cx="6325870" cy="5224145"/>
          </a:xfrm>
          <a:prstGeom prst="rect">
            <a:avLst/>
          </a:prstGeom>
        </p:spPr>
      </p:pic>
      <p:sp>
        <p:nvSpPr>
          <p:cNvPr id="14" name="文本框 13"/>
          <p:cNvSpPr txBox="1"/>
          <p:nvPr>
            <p:custDataLst>
              <p:tags r:id="rId5"/>
            </p:custDataLst>
          </p:nvPr>
        </p:nvSpPr>
        <p:spPr>
          <a:xfrm>
            <a:off x="859155" y="2281555"/>
            <a:ext cx="10011410" cy="107759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ctr"/>
            <a:r>
              <a:rPr lang="en-US" altLang="zh-CN" sz="4000" b="1" kern="100">
                <a:solidFill>
                  <a:schemeClr val="bg1"/>
                </a:solidFill>
                <a:latin typeface="Arial Regular" panose="020b0704020202020204" charset="0"/>
                <a:ea typeface="微软雅黑" panose="020b0503020204020204" charset="-122"/>
                <a:cs typeface="Times New Roman" panose="02020603050405020304" pitchFamily="18" charset="0"/>
              </a:rPr>
              <a:t>鲍曼不动杆菌肺炎的抗菌药物选择策略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647430" y="187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病例简介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854710" y="1652905"/>
            <a:ext cx="10121265" cy="1615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摘要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1.独特性：患者病情危重，外院脱机失败，辗转多家医院</a:t>
            </a:r>
          </a:p>
          <a:p>
            <a:endParaRPr lang="zh-CN" altLang="en-US" sz="2000" b="0">
              <a:solidFill>
                <a:schemeClr val="tx1"/>
              </a:solidFill>
              <a:latin typeface="微软雅黑" panose="020b0503020204020204" charset="-122"/>
              <a:cs typeface="+mn-ea"/>
              <a:sym typeface="+mn-lt"/>
            </a:endParaRP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2.背景：患者系意识障碍伴呼吸困难20余天入院，先后就诊于当地县医院及市人民医院，仍有高热，肺部感染持续进展。</a:t>
            </a:r>
          </a:p>
        </p:txBody>
      </p:sp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患者基础信息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106660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1.人口学信息：69岁女性，淮南人，退休工人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2.主诉：系意识障碍伴呼吸困难20余天入院，外院气管插管呼吸机辅助通气，前后两次气管镜检查提示曲霉菌肺炎，予以抗真菌治疗后症状无改善，12.30脱机失败，转至我科。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3.既往史：高血压、糖尿病病史多年，体型肥胖，BMI34.06kg/㎡，打鼾明显，白天嗜睡</a:t>
            </a:r>
          </a:p>
        </p:txBody>
      </p:sp>
    </p:spTree>
  </p:cSld>
  <p:clrMapOvr>
    <a:masterClrMapping/>
  </p:clrMapOvr>
  <p:transition/>
  <p:timing/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1394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1.体格检查：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T39℃，心率145次/分，血压162/87mmHg，两肺呼吸音低，闻及湿啰音，呼吸机辅助通气，Fi02100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%,经皮血氧饱和度90%。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2.辅助检查：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12.28头胸部CT：腔隙性脑梗死、右肺下叶实变，较前进展，双侧胸腔积液，左肺炎症，心影增大，肺动脉增宽，主动脉及冠脉壁钙化。</a:t>
            </a:r>
          </a:p>
        </p:txBody>
      </p:sp>
    </p:spTree>
  </p:cSld>
  <p:clrMapOvr>
    <a:masterClrMapping/>
  </p:clrMapOvr>
  <p:transition/>
  <p:timing/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入院后检查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l">
              <a:buClrTx/>
              <a:buSzTx/>
              <a:buFontTx/>
            </a:pPr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3.影像学检查：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1122045" y="3802380"/>
            <a:ext cx="295719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12.18胸部CT</a:t>
            </a:r>
          </a:p>
        </p:txBody>
      </p:sp>
      <p:sp>
        <p:nvSpPr>
          <p:cNvPr id="4" name="文本框 3"/>
          <p:cNvSpPr txBox="1"/>
          <p:nvPr/>
        </p:nvSpPr>
        <p:spPr>
          <a:xfrm>
            <a:off x="5203190" y="3802380"/>
            <a:ext cx="3221990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12.28胸部CT</a:t>
            </a:r>
          </a:p>
        </p:txBody>
      </p:sp>
      <p:sp>
        <p:nvSpPr>
          <p:cNvPr id="5" name="文本框 4"/>
          <p:cNvSpPr txBox="1"/>
          <p:nvPr/>
        </p:nvSpPr>
        <p:spPr>
          <a:xfrm>
            <a:off x="979805" y="6115050"/>
            <a:ext cx="315912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32070" y="6106160"/>
            <a:ext cx="341566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altLang="zh-CN" sz="2000" b="0">
              <a:latin typeface="微软雅黑" panose="020b0503020204020204" charset="-122"/>
            </a:endParaRP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016000" y="1905000"/>
            <a:ext cx="3429000" cy="1905000"/>
          </a:xfrm>
          <a:prstGeom prst="rect">
            <a:avLst/>
          </a:prstGeom>
        </p:spPr>
      </p:pic>
      <p:pic>
        <p:nvPicPr>
          <p:cNvPr id="21" name="New picture" title=""/>
          <p:cNvPicPr/>
          <p:nvPr/>
        </p:nvPicPr>
        <p:blipFill>
          <a:blip r:embed="rId7"/>
          <a:stretch>
            <a:fillRect/>
          </a:stretch>
        </p:blipFill>
        <p:spPr>
          <a:xfrm>
            <a:off x="5080000" y="1905000"/>
            <a:ext cx="3429000" cy="1905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诊断评估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4535" y="1457960"/>
            <a:ext cx="10542270" cy="2834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诊断评估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1.初步诊断：重症肺炎、曲霉性肺炎、多重耐药鲍曼不动杆菌肺炎、睡眠呼吸暂停低通气综合症、高血压、糖尿病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2.诊断依据：气管镜mNGS提示烟曲霉，痰培养提示多重耐药鲍曼不动杆菌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3.鉴别诊断：肺结核、ngs阴性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病毒性肺炎、ngs阴性</a:t>
            </a:r>
          </a:p>
          <a:p>
            <a:r>
              <a:rPr lang="zh-CN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肺癌、气管镜未见阳性结果</a:t>
            </a:r>
          </a:p>
        </p:txBody>
      </p:sp>
    </p:spTree>
  </p:cSld>
  <p:clrMapOvr>
    <a:masterClrMapping/>
  </p:clrMapOvr>
  <p:transition/>
  <p:timing/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1.药物：头孢哌酮舒巴坦3.0gq8h联合米诺环素100mgq12hpo+伏立康唑0.2gq12h3天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
   头孢哌酮舒巴坦3.0gq8h联合依拉环素100mgq12h4天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2.手术：无</a:t>
            </a:r>
          </a:p>
        </p:txBody>
      </p:sp>
    </p:spTree>
  </p:cSld>
  <p:clrMapOvr>
    <a:masterClrMapping/>
  </p:clrMapOvr>
  <p:transition/>
  <p:timing/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13106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3.微生物/病理结果：BALFmNGS提示鲍曼不动杆菌序列书60700，痰及BALF均提示多重耐药鲍曼不动杆菌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4.方案调整：无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5.指标追踪：体温、CRP</a:t>
            </a:r>
          </a:p>
        </p:txBody>
      </p:sp>
    </p:spTree>
  </p:cSld>
  <p:clrMapOvr>
    <a:masterClrMapping/>
  </p:clrMapOvr>
  <p:transition/>
  <p:timing/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2" name="图片 1" descr="MDR实战营虚拟背景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5" y="0"/>
            <a:ext cx="11518900" cy="6479540"/>
          </a:xfrm>
          <a:prstGeom prst="rect">
            <a:avLst/>
          </a:prstGeom>
        </p:spPr>
      </p:pic>
      <p:pic>
        <p:nvPicPr>
          <p:cNvPr id="6" name="图片 5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60180" y="5775960"/>
            <a:ext cx="2278380" cy="55626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4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治疗过程</a:t>
            </a:r>
          </a:p>
        </p:txBody>
      </p:sp>
      <p:sp>
        <p:nvSpPr>
          <p:cNvPr id="19" name="矩形 18"/>
          <p:cNvSpPr txBox="1"/>
          <p:nvPr>
            <p:custDataLst>
              <p:tags r:id="rId5"/>
            </p:custDataLst>
          </p:nvPr>
        </p:nvSpPr>
        <p:spPr>
          <a:xfrm>
            <a:off x="725170" y="1457960"/>
            <a:ext cx="10541635" cy="3962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latin typeface="微软雅黑" panose="020b0503020204020204" charset="-122"/>
                <a:cs typeface="+mn-ea"/>
                <a:sym typeface="+mn-lt"/>
              </a:rPr>
              <a:t>3.时间轴记录:(折线图)</a:t>
            </a:r>
          </a:p>
        </p:txBody>
      </p:sp>
      <p:sp>
        <p:nvSpPr>
          <p:cNvPr id="3" name="文本框 2"/>
          <p:cNvSpPr txBox="1"/>
          <p:nvPr/>
        </p:nvSpPr>
        <p:spPr>
          <a:xfrm>
            <a:off x="3799205" y="6090920"/>
            <a:ext cx="3342005" cy="3962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000" b="0">
                <a:latin typeface="微软雅黑" panose="020b0503020204020204" charset="-122"/>
              </a:rPr>
              <a:t>CRP变化曲线</a:t>
            </a:r>
          </a:p>
        </p:txBody>
      </p:sp>
      <p:pic>
        <p:nvPicPr>
          <p:cNvPr id="20" name="New picture" title=""/>
          <p:cNvPicPr/>
          <p:nvPr/>
        </p:nvPicPr>
        <p:blipFill>
          <a:blip r:embed="rId6"/>
          <a:stretch>
            <a:fillRect/>
          </a:stretch>
        </p:blipFill>
        <p:spPr>
          <a:xfrm>
            <a:off x="1270000" y="2032000"/>
            <a:ext cx="8001000" cy="4064000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4" name="图片 3" descr="抗感锋云00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270"/>
            <a:ext cx="11520170" cy="6478270"/>
          </a:xfrm>
          <a:prstGeom prst="rect">
            <a:avLst/>
          </a:prstGeom>
        </p:spPr>
      </p:pic>
      <p:sp>
        <p:nvSpPr>
          <p:cNvPr id="10" name="文本框 9"/>
          <p:cNvSpPr txBox="1"/>
          <p:nvPr>
            <p:custDataLst>
              <p:tags r:id="rId3"/>
            </p:custDataLst>
          </p:nvPr>
        </p:nvSpPr>
        <p:spPr>
          <a:xfrm>
            <a:off x="724535" y="605155"/>
            <a:ext cx="3904615" cy="852805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/>
          <a:p>
            <a:pPr algn="l">
              <a:lnSpc>
                <a:spcPct val="150000"/>
              </a:lnSpc>
            </a:pPr>
            <a:r>
              <a:rPr lang="zh-CN" sz="2000" b="0" kern="100">
                <a:solidFill>
                  <a:srgbClr val="411F78"/>
                </a:solidFill>
                <a:latin typeface="微软雅黑" panose="020b0503020204020204" charset="-122"/>
                <a:ea typeface="微软雅黑" panose="020b0503020204020204" charset="-122"/>
                <a:cs typeface="Times New Roman" panose="02020603050405020304" pitchFamily="18" charset="0"/>
              </a:rPr>
              <a:t>● 诊疗体会</a:t>
            </a:r>
          </a:p>
        </p:txBody>
      </p:sp>
      <p:sp>
        <p:nvSpPr>
          <p:cNvPr id="19" name="矩形 18"/>
          <p:cNvSpPr txBox="1"/>
          <p:nvPr>
            <p:custDataLst>
              <p:tags r:id="rId4"/>
            </p:custDataLst>
          </p:nvPr>
        </p:nvSpPr>
        <p:spPr>
          <a:xfrm>
            <a:off x="441325" y="1778000"/>
            <a:ext cx="10951845" cy="10058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1.疗效评价：炎症指标明显下降，疗效明显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2.局限性：无</a:t>
            </a:r>
          </a:p>
          <a:p>
            <a:r>
              <a:rPr lang="en-US" altLang="en-US" sz="2000" b="0">
                <a:solidFill>
                  <a:schemeClr val="tx1"/>
                </a:solidFill>
                <a:latin typeface="微软雅黑" panose="020b0503020204020204" charset="-122"/>
                <a:cs typeface="+mn-ea"/>
                <a:sym typeface="+mn-lt"/>
              </a:rPr>
              <a:t>3.结论：积极足量治疗重症感染，挽救患者生命，改善预后</a:t>
            </a:r>
          </a:p>
        </p:txBody>
      </p:sp>
    </p:spTree>
  </p:cSld>
  <p:clrMapOvr>
    <a:masterClrMapping/>
  </p:clrMapOvr>
  <p:transition/>
  <p:timing/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 name="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pic>
        <p:nvPicPr>
          <p:cNvPr id="5" name="图片 4" descr="MDR实战营虚拟背景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15875"/>
            <a:ext cx="11602085" cy="6526530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795780" y="1884680"/>
            <a:ext cx="8009255" cy="1896110"/>
          </a:xfrm>
          <a:prstGeom prst="rect">
            <a:avLst/>
          </a:prstGeom>
          <a:noFill/>
        </p:spPr>
        <p:txBody>
          <a:bodyPr wrap="square" rtlCol="0" anchor="t">
            <a:noAutofit/>
          </a:bodyPr>
          <a:lstStyle/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感谢观看  </a:t>
            </a:r>
          </a:p>
          <a:p>
            <a:pPr algn="l">
              <a:spcBef>
                <a:spcPct val="0"/>
              </a:spcBef>
              <a:buFontTx/>
              <a:buNone/>
            </a:pPr>
            <a:r>
              <a:rPr lang="en-US" altLang="zh-CN" sz="5400" b="1">
                <a:solidFill>
                  <a:schemeClr val="bg1"/>
                </a:solidFill>
                <a:latin typeface="微软雅黑" panose="020b0503020204020204" charset="-122"/>
                <a:ea typeface="微软雅黑" panose="020b0503020204020204" charset="-122"/>
                <a:cs typeface="+mj-cs"/>
                <a:sym typeface="+mn-ea"/>
              </a:rPr>
              <a:t>            敬请指导</a:t>
            </a:r>
          </a:p>
        </p:txBody>
      </p:sp>
      <p:pic>
        <p:nvPicPr>
          <p:cNvPr id="7" name="图片 6" descr="MDR ico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4805" y="314960"/>
            <a:ext cx="2691130" cy="657225"/>
          </a:xfrm>
          <a:prstGeom prst="rect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KSO_WM_BEAUTIFY_FLAG" val=""/>
</p:tagLst>
</file>

<file path=ppt/tags/tag2.xml><?xml version="1.0" encoding="utf-8"?>
<p:tagLst xmlns:p="http://schemas.openxmlformats.org/presentationml/2006/main">
  <p:tag name="KSO_WM_BEAUTIFY_FLAG" val=""/>
</p:tagLst>
</file>

<file path=ppt/tags/tag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4.xml><?xml version="1.0" encoding="utf-8"?>
<p:tagLst xmlns:p="http://schemas.openxmlformats.org/presentationml/2006/main">
  <p:tag name="KSO_WM_BEAUTIFY_FLAG" val=""/>
</p:tagLst>
</file>

<file path=ppt/tags/tag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6.xml><?xml version="1.0" encoding="utf-8"?>
<p:tagLst xmlns:p="http://schemas.openxmlformats.org/presentationml/2006/main">
  <p:tag name="KSO_WM_BEAUTIFY_FLAG" val=""/>
</p:tagLst>
</file>

<file path=ppt/tags/tag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8.xml><?xml version="1.0" encoding="utf-8"?>
<p:tagLst xmlns:p="http://schemas.openxmlformats.org/presentationml/2006/main">
  <p:tag name="KSO_WM_BEAUTIFY_FLAG" val=""/>
</p:tagLst>
</file>

<file path=ppt/tags/tag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0.xml><?xml version="1.0" encoding="utf-8"?>
<p:tagLst xmlns:p="http://schemas.openxmlformats.org/presentationml/2006/main">
  <p:tag name="KSO_WM_BEAUTIFY_FLAG" val=""/>
</p:tagLst>
</file>

<file path=ppt/tags/tag11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2.xml><?xml version="1.0" encoding="utf-8"?>
<p:tagLst xmlns:p="http://schemas.openxmlformats.org/presentationml/2006/main">
  <p:tag name="KSO_WM_BEAUTIFY_FLAG" val=""/>
</p:tagLst>
</file>

<file path=ppt/tags/tag13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4.xml><?xml version="1.0" encoding="utf-8"?>
<p:tagLst xmlns:p="http://schemas.openxmlformats.org/presentationml/2006/main">
  <p:tag name="KSO_WM_BEAUTIFY_FLAG" val=""/>
</p:tagLst>
</file>

<file path=ppt/tags/tag15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6.xml><?xml version="1.0" encoding="utf-8"?>
<p:tagLst xmlns:p="http://schemas.openxmlformats.org/presentationml/2006/main">
  <p:tag name="KSO_WM_BEAUTIFY_FLAG" val=""/>
</p:tagLst>
</file>

<file path=ppt/tags/tag17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18.xml><?xml version="1.0" encoding="utf-8"?>
<p:tagLst xmlns:p="http://schemas.openxmlformats.org/presentationml/2006/main">
  <p:tag name="KSO_WM_BEAUTIFY_FLAG" val=""/>
</p:tagLst>
</file>

<file path=ppt/tags/tag19.xml><?xml version="1.0" encoding="utf-8"?>
<p:tagLst xmlns:p="http://schemas.openxmlformats.org/presentationml/2006/main">
  <p:tag name="KSO_WM_DIAGRAM_VIRTUALLY_FRAME" val="{&quot;height&quot;:273.45,&quot;left&quot;:146.55,&quot;top&quot;:130.3,&quot;width&quot;:658.05}"/>
</p:tagLst>
</file>

<file path=ppt/tags/tag20.xml><?xml version="1.0" encoding="utf-8"?>
<p:tagLst xmlns:p="http://schemas.openxmlformats.org/presentationml/2006/main">
  <p:tag name="AS_NET" val="4.0.30319.42000"/>
  <p:tag name="AS_OS" val="Microsoft Windows NT 10.0.14393.0"/>
  <p:tag name="AS_RELEASE_DATE" val="2024.12.14"/>
  <p:tag name="AS_TITLE" val="Aspose.Slides for .NET 4.0 Client Profile"/>
  <p:tag name="AS_VERSION" val="24.12"/>
</p:tagLst>
</file>

<file path=ppt/theme/theme1.xml><?xml version="1.0" encoding="utf-8"?>
<a:theme xmlns:r="http://schemas.openxmlformats.org/officeDocument/2006/relationships" xmlns:a="http://schemas.openxmlformats.org/drawingml/2006/main" name="WPS">
  <a:themeElements>
    <a:clrScheme name="WPS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874CB"/>
      </a:accent1>
      <a:accent2>
        <a:srgbClr val="EE822F"/>
      </a:accent2>
      <a:accent3>
        <a:srgbClr val="F2BA02"/>
      </a:accent3>
      <a:accent4>
        <a:srgbClr val="75BD42"/>
      </a:accent4>
      <a:accent5>
        <a:srgbClr val="30C0B4"/>
      </a:accent5>
      <a:accent6>
        <a:srgbClr val="E54C5E"/>
      </a:accent6>
      <a:hlink>
        <a:srgbClr val="0026E5"/>
      </a:hlink>
      <a:folHlink>
        <a:srgbClr val="7E1FAD"/>
      </a:folHlink>
    </a:clrScheme>
    <a:fontScheme name="WPS">
      <a:maj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微软雅黑" panose="020b0503020204020204" charset="-122"/>
        <a:cs typeface="Arial"/>
        <a:font script="Jpan" typeface="ＭＳ Ｐゴシック"/>
        <a:font script="Hang" typeface="맑은 고딕"/>
        <a:font script="Hans" typeface="微软雅黑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WPS">
      <a:fillStyleLst>
        <a:solidFill>
          <a:schemeClr val="phClr"/>
        </a:solidFill>
        <a:gradFill>
          <a:gsLst>
            <a:gs pos="0">
              <a:schemeClr val="phClr">
                <a:lumOff val="17500"/>
              </a:schemeClr>
            </a:gs>
            <a:gs pos="100000">
              <a:schemeClr val="phClr"/>
            </a:gs>
          </a:gsLst>
          <a:lin ang="2700000" scaled="0"/>
        </a:gradFill>
        <a:gradFill>
          <a:gsLst>
            <a:gs pos="0">
              <a:schemeClr val="phClr">
                <a:hueOff val="-2520000"/>
              </a:schemeClr>
            </a:gs>
            <a:gs pos="100000">
              <a:schemeClr val="phClr"/>
            </a:gs>
          </a:gsLst>
          <a:lin ang="27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gradFill>
            <a:gsLst>
              <a:gs pos="0">
                <a:schemeClr val="phClr">
                  <a:hueOff val="-4200000"/>
                </a:schemeClr>
              </a:gs>
              <a:gs pos="100000">
                <a:schemeClr val="phClr"/>
              </a:gs>
            </a:gsLst>
            <a:lin ang="2700000" scaled="1"/>
          </a:gradFill>
          <a:prstDash val="solid"/>
          <a:miter lim="800000"/>
        </a:ln>
      </a:lnStyleLst>
      <a:effectStyleLst>
        <a:effectStyle>
          <a:effectLst>
            <a:outerShdw blurRad="101600" dist="50800" dir="5400000" algn="ctr" rotWithShape="0">
              <a:schemeClr val="phClr">
                <a:alpha val="60000"/>
              </a:schemeClr>
            </a:outerShdw>
          </a:effectLst>
        </a:effectStyle>
        <a:effectStyle>
          <a:effectLst>
            <a:reflection stA="50000" endA="300" endPos="40000" dist="25400" dir="5400000" sy="-100000" algn="bl" rotWithShape="0"/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Calibri Light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Calibri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/>
  <PresentationFormat>自定义</PresentationFormat>
  <Paragraphs>44</Paragraphs>
  <Slides>12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baseType="lpstr" size="20">
      <vt:lpstr>Arial</vt:lpstr>
      <vt:lpstr>Calibri</vt:lpstr>
      <vt:lpstr>Calibri Light</vt:lpstr>
      <vt:lpstr>Arial Regular</vt:lpstr>
      <vt:lpstr>微软雅黑</vt:lpstr>
      <vt:lpstr>Times New Roman</vt:lpstr>
      <vt:lpstr>Courier New</vt:lpstr>
      <vt:lpstr>WPS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.NET</Application>
  <AppVersion>24.1200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cp:lastModifiedBy>国际循环</cp:lastModifiedBy>
  <cp:revision>45</cp:revision>
  <dcterms:created xsi:type="dcterms:W3CDTF">2025-04-26T19:54:00Z</dcterms:created>
  <dcterms:modified xsi:type="dcterms:W3CDTF">2026-01-12T09:56:40Z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ICV">
    <vt:lpwstr>37B64F04178DAFC60E3A0D687883D5A4_43</vt:lpwstr>
  </property>
  <property fmtid="{D5CDD505-2E9C-101B-9397-08002B2CF9AE}" pid="3" name="KSOProductBuildVer">
    <vt:lpwstr>2052-12.1.0.23125</vt:lpwstr>
  </property>
</Properties>
</file>