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急性重症坏死性胰腺炎患者合并复杂腹腔、肺部、尿路及置管多部位感染；病原菌复杂，以屎肠球菌及耐碳青霉烯鲍曼不动杆菌为主要病原体，使用以依拉环素为基础的联合治疗方案患者感染症状得以快速控制，后经外科手术及抗感染联合治疗后患者临床症状得以转归。</a:t>
            </a:r>
          </a:p>
          <a:p>
            <a:r>
              <a:rPr lang="en-US" altLang="en-US" sz="2000" b="0">
                <a:solidFill>
                  <a:schemeClr val="tx1"/>
                </a:solidFill>
                <a:latin typeface="微软雅黑" panose="020b0503020204020204" charset="-122"/>
                <a:cs typeface="+mn-ea"/>
                <a:sym typeface="+mn-lt"/>
              </a:rPr>
              <a:t>2.局限性：无</a:t>
            </a:r>
          </a:p>
          <a:p>
            <a:r>
              <a:rPr lang="en-US" altLang="en-US" sz="2000" b="0">
                <a:solidFill>
                  <a:schemeClr val="tx1"/>
                </a:solidFill>
                <a:latin typeface="微软雅黑" panose="020b0503020204020204" charset="-122"/>
                <a:cs typeface="+mn-ea"/>
                <a:sym typeface="+mn-lt"/>
              </a:rPr>
              <a:t>3.结论：重症坏死性胰腺炎合并多部位耐药菌感染需遵循抗感染+器官功能支持+外科干预的综合策略，明确定位感染源、及时且充分的清除感染灶，并选择抗菌谱广、组织分布广浓度高、强效安全及协同无拮抗的抗菌药物进行联合药物治疗，并结合患者脏器功能进行个体化药物调整及开展器官功能支持。</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一例急性重症坏死性胰腺炎患者多部位感染诊治分享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1.独特性：本病例起病急，由多种病原菌引发多部位感染。</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起病急，由多种病原菌引发多部位感染，经新型抗菌药物依拉环素的联合用药方案后迅速控制了多部位耐药菌感染，为患者赢得手术时机，并在术后经充分引流及联合抗感染药物治疗后患者顺利出院。</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1.人口学信息：36岁、男性、个体户、贵州</a:t>
            </a:r>
          </a:p>
          <a:p>
            <a:r>
              <a:rPr lang="en-US" altLang="en-US" sz="2000" b="0">
                <a:solidFill>
                  <a:schemeClr val="tx1"/>
                </a:solidFill>
                <a:latin typeface="微软雅黑" panose="020b0503020204020204" charset="-122"/>
                <a:cs typeface="+mn-ea"/>
                <a:sym typeface="+mn-lt"/>
              </a:rPr>
              <a:t>2.主诉：反复腹痛1月余，伴反复发热半月</a:t>
            </a:r>
          </a:p>
          <a:p>
            <a:r>
              <a:rPr lang="en-US" altLang="en-US" sz="2000" b="0">
                <a:solidFill>
                  <a:schemeClr val="tx1"/>
                </a:solidFill>
                <a:latin typeface="微软雅黑" panose="020b0503020204020204" charset="-122"/>
                <a:cs typeface="+mn-ea"/>
                <a:sym typeface="+mn-lt"/>
              </a:rPr>
              <a:t>
1月余前在外院确诊急性重症胰腺炎后行经皮穿刺胰周积液及右侧髂窝脓肿置管引流术等对症治疗，术后半月出现高热、呼吸困难等不适，病原学检出屎肠球菌、近平滑念珠菌、鲍曼不动杆菌，予万古霉素、卡泊芬净、替加环素、多粘菌素联合治疗后仍反复发热。</a:t>
            </a:r>
          </a:p>
          <a:p>
            <a:r>
              <a:rPr lang="en-US" altLang="en-US" sz="2000" b="0">
                <a:solidFill>
                  <a:schemeClr val="tx1"/>
                </a:solidFill>
                <a:latin typeface="微软雅黑" panose="020b0503020204020204" charset="-122"/>
                <a:cs typeface="+mn-ea"/>
                <a:sym typeface="+mn-lt"/>
              </a:rPr>
              <a:t>3.既往史：冠心病史、输血史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8016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生命体征：T38.5℃、P111次/分、R21次/分、BP148/94mmHg</a:t>
            </a:r>
          </a:p>
          <a:p>
            <a:r>
              <a:rPr lang="en-US" altLang="en-US" sz="2000" b="0">
                <a:solidFill>
                  <a:schemeClr val="tx1"/>
                </a:solidFill>
                <a:latin typeface="微软雅黑" panose="020b0503020204020204" charset="-122"/>
                <a:cs typeface="+mn-ea"/>
                <a:sym typeface="+mn-lt"/>
              </a:rPr>
              <a:t>
系统查体：一般情况尚可；双上肺呼吸音粗、双下肺呼吸音弱、未闻及干湿啰音；腹腔两根引流管通畅在位；左侧腰部及大腿青紫肿胀伴皮温高。</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胸部CT考虑急性重症性胰腺炎，伴胰周坏死积聚； </a:t>
            </a:r>
          </a:p>
          <a:p>
            <a:r>
              <a:rPr lang="en-US" altLang="en-US" sz="2000" b="0">
                <a:solidFill>
                  <a:schemeClr val="tx1"/>
                </a:solidFill>
                <a:latin typeface="微软雅黑" panose="020b0503020204020204" charset="-122"/>
                <a:cs typeface="+mn-ea"/>
                <a:sym typeface="+mn-lt"/>
              </a:rPr>
              <a:t>
胆囊壁增厚、强化、毛糙，壁水肿;</a:t>
            </a:r>
          </a:p>
          <a:p>
            <a:r>
              <a:rPr lang="en-US" altLang="en-US" sz="2000" b="0">
                <a:solidFill>
                  <a:schemeClr val="tx1"/>
                </a:solidFill>
                <a:latin typeface="微软雅黑" panose="020b0503020204020204" charset="-122"/>
                <a:cs typeface="+mn-ea"/>
                <a:sym typeface="+mn-lt"/>
              </a:rPr>
              <a:t>
双肾灌注稍降低;</a:t>
            </a:r>
          </a:p>
          <a:p>
            <a:r>
              <a:rPr lang="en-US" altLang="en-US" sz="2000" b="0">
                <a:solidFill>
                  <a:schemeClr val="tx1"/>
                </a:solidFill>
                <a:latin typeface="微软雅黑" panose="020b0503020204020204" charset="-122"/>
                <a:cs typeface="+mn-ea"/>
                <a:sym typeface="+mn-lt"/>
              </a:rPr>
              <a:t>
双侧腹股沟区、腹腔及腹膜后淋巴结增多;</a:t>
            </a:r>
          </a:p>
          <a:p>
            <a:r>
              <a:rPr lang="en-US" altLang="en-US" sz="2000" b="0">
                <a:solidFill>
                  <a:schemeClr val="tx1"/>
                </a:solidFill>
                <a:latin typeface="微软雅黑" panose="020b0503020204020204" charset="-122"/>
                <a:cs typeface="+mn-ea"/>
                <a:sym typeface="+mn-lt"/>
              </a:rPr>
              <a:t>
双肺散在炎症，部分实变、不张，右肺上叶小结节，大小约0.4x0.3cm，多系炎性;</a:t>
            </a:r>
          </a:p>
          <a:p>
            <a:r>
              <a:rPr lang="en-US" altLang="en-US" sz="2000" b="0">
                <a:solidFill>
                  <a:schemeClr val="tx1"/>
                </a:solidFill>
                <a:latin typeface="微软雅黑" panose="020b0503020204020204" charset="-122"/>
                <a:cs typeface="+mn-ea"/>
                <a:sym typeface="+mn-lt"/>
              </a:rPr>
              <a:t>
右侧胸腔中-大量积液，左侧胸腔少量积液，邻近肺组织受压不张;</a:t>
            </a:r>
          </a:p>
          <a:p>
            <a:r>
              <a:rPr lang="en-US" altLang="en-US" sz="2000" b="0">
                <a:solidFill>
                  <a:schemeClr val="tx1"/>
                </a:solidFill>
                <a:latin typeface="微软雅黑" panose="020b0503020204020204" charset="-122"/>
                <a:cs typeface="+mn-ea"/>
                <a:sym typeface="+mn-lt"/>
              </a:rPr>
              <a:t>
心包少量积液;</a:t>
            </a:r>
          </a:p>
          <a:p>
            <a:r>
              <a:rPr lang="en-US" altLang="en-US" sz="2000" b="0">
                <a:solidFill>
                  <a:schemeClr val="tx1"/>
                </a:solidFill>
                <a:latin typeface="微软雅黑" panose="020b0503020204020204" charset="-122"/>
                <a:cs typeface="+mn-ea"/>
                <a:sym typeface="+mn-lt"/>
              </a:rPr>
              <a:t>
降钙素原 0.694ng/mL、凝血酶原时间 14.0秒，纤维蛋白原 4.05g/L、D-二聚体 23.15mg/L FEU、总胆红素 22.7μmol/L，直接胆红素 14.6μmol/L，丙氨酸氨基转移酶 63U/L，谷氨酰转肽酶 130U/L，总蛋白 57.2g/L，白蛋白 30.6g/L，肌酐 677.00μmol/L，尿酸 537μmol/L、红细胞计数 2.74×1012/L，血红蛋白 78g/L、淋巴细胞绝对值 1.02×109/L、肺泡气中氧分压 188.3mmHg，酸碱度 7.468，氧分压 73.1mmHg，二氧化碳分压 26.8mmHg，红细胞压积 24.3%，血红蛋白总浓度 80.5g/L、全血钾 4.92mmol/L</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4968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1.初步诊断：1.急性重症胰腺炎、2.腹腔复杂感染（屎肠球菌、鲍曼不动杆菌、近光滑念珠菌） 3.肾功能不全  4.肺部感染 5.急性肺损伤 6.尿路感染（屎肠球菌）7.胰周坏死性液体积聚 8.胆囊炎 9.多浆膜腔积液（双侧胸腔、心包、腹盆腔）10.中度贫血 11.低蛋白血症 12.电解质代谢紊乱（高钠、高氯、高磷） 13.凝血功能异常 14.胃肠功能紊乱 15.腹腔穿刺引流术后；16.呼吸性碱中毒</a:t>
            </a:r>
          </a:p>
          <a:p>
            <a:r>
              <a:rPr lang="zh-CN" altLang="en-US" sz="2000" b="0">
                <a:solidFill>
                  <a:schemeClr val="tx1"/>
                </a:solidFill>
                <a:latin typeface="微软雅黑" panose="020b0503020204020204" charset="-122"/>
                <a:cs typeface="+mn-ea"/>
                <a:sym typeface="+mn-lt"/>
              </a:rPr>
              <a:t>2.诊断依据：1.急性重症胰腺炎、2.腹腔复杂感染（屎肠球菌、鲍曼不动杆菌、近光滑念珠菌） 3.肾功能不全  4.肺部感染 5.急性肺损伤 6.尿路感染（屎肠球菌）7.胰周坏死性液体积聚 8.胆囊炎 9.多浆膜腔积液（双侧胸腔、心包、腹盆腔）10.中度贫血 11.低蛋白血症 12.电解质代谢紊乱（高钠、高氯、高磷） 13.凝血功能异常 14.胃肠功能紊乱 15.腹腔穿刺引流术后；16.呼吸性碱中毒</a:t>
            </a:r>
          </a:p>
          <a:p>
            <a:r>
              <a:rPr lang="zh-CN" altLang="en-US" sz="2000" b="0">
                <a:solidFill>
                  <a:schemeClr val="tx1"/>
                </a:solidFill>
                <a:latin typeface="微软雅黑" panose="020b0503020204020204" charset="-122"/>
                <a:cs typeface="+mn-ea"/>
                <a:sym typeface="+mn-lt"/>
              </a:rPr>
              <a:t>3.鉴别诊断：1.消化性溃疡急性穿孔：有典型的溃疡病史，腹痛突然加剧，腹肌紧张，肝浊音界消失，X线透视见膈下有游离气体等可鉴别。2.急性肠梗阻：腹痛为阵发性腹胀，呕吐，肠鸣音亢进，有气过水音，无排气，可见肠形。腹部X线可见液气平。3.心肌梗死：有冠心病史，突然发病，有时疼痛限于上腹部。心电图显示心肌梗死图象，血清心肌酶学升高。血、尿淀粉酶正常。</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58"/>
            <a:ext cx="10541635" cy="10981943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1.药物：2025.7.11    T37.7℃</a:t>
            </a:r>
          </a:p>
          <a:p>
            <a:r>
              <a:rPr lang="en-US" altLang="en-US" sz="2000" b="0">
                <a:solidFill>
                  <a:schemeClr val="tx1"/>
                </a:solidFill>
                <a:latin typeface="微软雅黑" panose="020b0503020204020204" charset="-122"/>
                <a:cs typeface="+mn-ea"/>
                <a:sym typeface="+mn-lt"/>
              </a:rPr>
              <a:t>
  | 收治我科 | 屎肠球菌、近平滑念珠菌、鲍曼不动杆菌检出史、万古霉素+卡泊芬净+替加环素+多粘菌素用药史、肌酐 663 |调整治疗方案为卡泊芬净+依拉环素50mg q12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2025.7.12:T39.2℃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2025.7.13:T39℃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2025.7.14：T39.2℃、白细胞介素6 178.00pg/mL，降钙素原 0.816ng/mL，肌酐 496μmol/L</a:t>
            </a:r>
          </a:p>
          <a:p>
            <a:r>
              <a:rPr lang="en-US" altLang="en-US" sz="2000" b="0">
                <a:solidFill>
                  <a:schemeClr val="tx1"/>
                </a:solidFill>
                <a:latin typeface="微软雅黑" panose="020b0503020204020204" charset="-122"/>
                <a:cs typeface="+mn-ea"/>
                <a:sym typeface="+mn-lt"/>
              </a:rPr>
              <a:t>
 | 分泌物培养提示耐碳青霉烯鲍曼不动杆菌 |调整方案为氟康唑100mg qd+依拉环素50mg q12h+硫酸粘菌素75万U q12h+硫酸粘菌素25万U 雾化 q12h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2025.7.15:T38.3℃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2025.7.16：T38.3℃， C-反应蛋白 314.00mg/L、凝血酶原时间 13.3秒、纤维蛋白原 5.81g/L、白细胞介素6 112.00pg/mL，降钙素原 0.904ng/mL、直接胆红素 8.4μmol/L，谷氨酰转肽酶 95U/L、肌酐 431μmol/L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2025.7.17：T38.1℃</a:t>
            </a:r>
          </a:p>
          <a:p>
            <a:r>
              <a:rPr lang="en-US" altLang="en-US" sz="2000" b="0">
                <a:solidFill>
                  <a:schemeClr val="tx1"/>
                </a:solidFill>
                <a:latin typeface="微软雅黑" panose="020b0503020204020204" charset="-122"/>
                <a:cs typeface="+mn-ea"/>
                <a:sym typeface="+mn-lt"/>
              </a:rPr>
              <a:t>
安置鼻肠管予以肠内营养支持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2025.7.18：T38.2℃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2025.7.19： T37.1℃、白细胞介素6 47.30pg/mL，降钙素原 0.572ng/mL；C-反应蛋白 140.00mg/L、血酶原时间 13.0秒、纤维蛋白原 4.86g/L、直接胆红素 9.7μmol/L，谷氨酰转肽酶 130U/L、肌酐 355μmol/L、总胆红素 13.7μmol/L</a:t>
            </a:r>
          </a:p>
          <a:p>
            <a:r>
              <a:rPr lang="en-US" altLang="en-US" sz="2000" b="0">
                <a:solidFill>
                  <a:schemeClr val="tx1"/>
                </a:solidFill>
                <a:latin typeface="微软雅黑" panose="020b0503020204020204" charset="-122"/>
                <a:cs typeface="+mn-ea"/>
                <a:sym typeface="+mn-lt"/>
              </a:rPr>
              <a:t>
 |诉雾化治疗时有恶心呕吐不适|调整方案为氟康唑100mg qd+依拉环素50mg q12h+硫酸粘菌素75万U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2025.7.20：T36.6℃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2025.7.21：T36.4℃</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2025.7.22：T37℃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2025.7.23：T36.5℃、C-反应蛋白 106.00mg/L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2025.7.24：T36.1℃、白细胞介素6 192.00pg/mL，降钙素原 0.469ng/mL、谷氨酰转肽酶 163U/L、肌酐 271μmol/L、活化部分凝血活酶时间 24.3秒，纤维蛋白原 4.08g/L、白细胞介素6 192.00pg/mL，降钙素原 0.469ng/mL</a:t>
            </a:r>
          </a:p>
          <a:p>
            <a:r>
              <a:rPr lang="en-US" altLang="en-US" sz="2000" b="0">
                <a:solidFill>
                  <a:schemeClr val="tx1"/>
                </a:solidFill>
                <a:latin typeface="微软雅黑" panose="020b0503020204020204" charset="-122"/>
                <a:cs typeface="+mn-ea"/>
                <a:sym typeface="+mn-lt"/>
              </a:rPr>
              <a:t>
 |症状控制，经济紧张 |调整方案舒巴坦1g q12+硫酸粘菌素75万U q12h+利奈唑胺600mg qd+氟康唑0.2g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2025.7.25：T:36.3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2025.7.26：T:36.6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2025.7.27：T:36.6 ℃、白细胞介素6 24.30pg/mL，降钙素原 0.939ng/mL。C-反应蛋白 57.90mg/L、谷氨酰转肽酶 154U/L、肌酐 170μmol/L、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2025.7.28：T:37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2025.7.29：T:37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2025.7.30：T:36.8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2025.7.31：T:37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2025.8.1：T37.5℃、白细胞介素6 26.80pg/mL，降钙素原 0.616ng/mL。C-反应蛋白 78.10mg/L、纤维蛋白原 4.29g/L、肌酐 115μmol/L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2025.8.2：T37.3℃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2025.8.3：T36.9℃</a:t>
            </a:r>
          </a:p>
          <a:p>
            <a:r>
              <a:rPr lang="en-US" altLang="en-US" sz="2000" b="0">
                <a:solidFill>
                  <a:schemeClr val="tx1"/>
                </a:solidFill>
                <a:latin typeface="微软雅黑" panose="020b0503020204020204" charset="-122"/>
                <a:cs typeface="+mn-ea"/>
                <a:sym typeface="+mn-lt"/>
              </a:rPr>
              <a:t>
 |全麻下行胰腺部分切除，胰腺脓肿外引流，肠粘连松解术，大网膜病损切除术，空肠造瘘，回肠造瘘。手术发现：腹腔内大量（约200ml）黄色腹水，质清亮，腹腔重度粘连，网膜未见皂化斑，肝脏无於胆。胆囊存在，胆总管无增粗。胰周脓肿网膜囊、双侧肾旁前间隙、小肠间隙及肠系膜根部可见浑浊脓液500ml，伴坏死组织100g，无臭鸡蛋味。胰腺轮廓不清楚，质硬，胰头颈有约4*4*3cm发黑坏死。胃、十二指肠、小肠及结直肠未见明显穿孔。</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2025.8.4： T38.8℃</a:t>
            </a:r>
          </a:p>
          <a:p>
            <a:r>
              <a:rPr lang="en-US" altLang="en-US" sz="2000" b="0">
                <a:solidFill>
                  <a:schemeClr val="tx1"/>
                </a:solidFill>
                <a:latin typeface="微软雅黑" panose="020b0503020204020204" charset="-122"/>
                <a:cs typeface="+mn-ea"/>
                <a:sym typeface="+mn-lt"/>
              </a:rPr>
              <a:t>
 |右侧腹腔引流管5根，引流出淡血性液体；左侧腹腔引流管2根，引流出淡血性液体，腹正中腹腔引流管2根，引流出淡血性液体。保留空肠造瘘接引流袋，暂未引流出液体。右下腹回肠造瘘，外接造口袋引流出淡血性液体。造口周围皮肤红润，胃肠减压引流量150ml，腹腔引流量500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2025.8.5：T38℃、白细胞介素6 375.00pg/mL，降钙素原 0.812ng/mL、C-反应蛋白 194.00mg/L、肌酐 132μmol/L |腹腔引流量350ml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2025.8.6：T38.6℃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2025.8.7：T38.7℃、腹腔引流量400ml</a:t>
            </a:r>
          </a:p>
          <a:p>
            <a:r>
              <a:rPr lang="en-US" altLang="en-US" sz="2000" b="0">
                <a:solidFill>
                  <a:schemeClr val="tx1"/>
                </a:solidFill>
                <a:latin typeface="微软雅黑" panose="020b0503020204020204" charset="-122"/>
                <a:cs typeface="+mn-ea"/>
                <a:sym typeface="+mn-lt"/>
              </a:rPr>
              <a:t>
 |分泌物脓液培养耐碳青霉烯鲍曼不动杆菌、豚鼠气单胞菌 ，新洋葱伯克霍尔德菌 |调整方案为舒巴坦1g q12+硫酸粘菌素75万U q12h+替加环素50mg q12h+氟康唑0.2g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2025.8.8：T38.6℃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2025.8.9:   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2025.8.10：T37.9℃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2025.8.11：T37℃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2025.8.12：T:37 ℃ |腹腔引流量15ml|调整方案为舒巴坦 0.5g q12h+美罗培南1g q8h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2025.8.13：T:37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2025.8.14：T:36.6 ℃白细胞介素6 19.50pg/mL，降钙素原 0.071ng/mL、C-反应蛋白 54.70mg/L、直接胆红素 9.2μmol/L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2025.8.15：T:36.5 ℃|生命体征平稳，出院</a:t>
            </a:r>
          </a:p>
          <a:p>
            <a:r>
              <a:rPr lang="en-US" altLang="en-US" sz="2000" b="0">
                <a:solidFill>
                  <a:schemeClr val="tx1"/>
                </a:solidFill>
                <a:latin typeface="微软雅黑" panose="020b0503020204020204" charset="-122"/>
                <a:cs typeface="+mn-ea"/>
                <a:sym typeface="+mn-lt"/>
              </a:rPr>
              <a:t>2.手术：2025.7.11    T37.7℃</a:t>
            </a:r>
          </a:p>
          <a:p>
            <a:r>
              <a:rPr lang="en-US" altLang="en-US" sz="2000" b="0">
                <a:solidFill>
                  <a:schemeClr val="tx1"/>
                </a:solidFill>
                <a:latin typeface="微软雅黑" panose="020b0503020204020204" charset="-122"/>
                <a:cs typeface="+mn-ea"/>
                <a:sym typeface="+mn-lt"/>
              </a:rPr>
              <a:t>
  | 收治我科 | 屎肠球菌、近平滑念珠菌、鲍曼不动杆菌检出史、万古霉素+卡泊芬净+替加环素+多粘菌素用药史、肌酐 663 |调整治疗方案为卡泊芬净+依拉环素50mg q12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2025.7.12:T39.2℃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2025.7.13:T39℃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2025.7.14：T39.2℃、白细胞介素6 178.00pg/mL，降钙素原 0.816ng/mL，肌酐 496μmol/L</a:t>
            </a:r>
          </a:p>
          <a:p>
            <a:r>
              <a:rPr lang="en-US" altLang="en-US" sz="2000" b="0">
                <a:solidFill>
                  <a:schemeClr val="tx1"/>
                </a:solidFill>
                <a:latin typeface="微软雅黑" panose="020b0503020204020204" charset="-122"/>
                <a:cs typeface="+mn-ea"/>
                <a:sym typeface="+mn-lt"/>
              </a:rPr>
              <a:t>
 | 分泌物培养提示耐碳青霉烯鲍曼不动杆菌 |调整方案为氟康唑100mg qd+依拉环素50mg q12h+硫酸粘菌素75万U q12h+硫酸粘菌素25万U 雾化 q12h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2025.7.15:T38.3℃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2025.7.16：T38.3℃， C-反应蛋白 314.00mg/L、凝血酶原时间 13.3秒、纤维蛋白原 5.81g/L、白细胞介素6 112.00pg/mL，降钙素原 0.904ng/mL、直接胆红素 8.4μmol/L，谷氨酰转肽酶 95U/L、肌酐 431μmol/L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2025.7.17：T38.1℃</a:t>
            </a:r>
          </a:p>
          <a:p>
            <a:r>
              <a:rPr lang="en-US" altLang="en-US" sz="2000" b="0">
                <a:solidFill>
                  <a:schemeClr val="tx1"/>
                </a:solidFill>
                <a:latin typeface="微软雅黑" panose="020b0503020204020204" charset="-122"/>
                <a:cs typeface="+mn-ea"/>
                <a:sym typeface="+mn-lt"/>
              </a:rPr>
              <a:t>
安置鼻肠管予以肠内营养支持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2025.7.18：T38.2℃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2025.7.19： T37.1℃、白细胞介素6 47.30pg/mL，降钙素原 0.572ng/mL；C-反应蛋白 140.00mg/L、血酶原时间 13.0秒、纤维蛋白原 4.86g/L、直接胆红素 9.7μmol/L，谷氨酰转肽酶 130U/L、肌酐 355μmol/L、总胆红素 13.7μmol/L</a:t>
            </a:r>
          </a:p>
          <a:p>
            <a:r>
              <a:rPr lang="en-US" altLang="en-US" sz="2000" b="0">
                <a:solidFill>
                  <a:schemeClr val="tx1"/>
                </a:solidFill>
                <a:latin typeface="微软雅黑" panose="020b0503020204020204" charset="-122"/>
                <a:cs typeface="+mn-ea"/>
                <a:sym typeface="+mn-lt"/>
              </a:rPr>
              <a:t>
 |诉雾化治疗时有恶心呕吐不适|调整方案为氟康唑100mg qd+依拉环素50mg q12h+硫酸粘菌素75万U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2025.7.20：T36.6℃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2025.7.21：T36.4℃</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2025.7.22：T37℃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2025.7.23：T36.5℃、C-反应蛋白 106.00mg/L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2025.7.24：T36.1℃、白细胞介素6 192.00pg/mL，降钙素原 0.469ng/mL、谷氨酰转肽酶 163U/L、肌酐 271μmol/L、活化部分凝血活酶时间 24.3秒，纤维蛋白原 4.08g/L、白细胞介素6 192.00pg/mL，降钙素原 0.469ng/mL</a:t>
            </a:r>
          </a:p>
          <a:p>
            <a:r>
              <a:rPr lang="en-US" altLang="en-US" sz="2000" b="0">
                <a:solidFill>
                  <a:schemeClr val="tx1"/>
                </a:solidFill>
                <a:latin typeface="微软雅黑" panose="020b0503020204020204" charset="-122"/>
                <a:cs typeface="+mn-ea"/>
                <a:sym typeface="+mn-lt"/>
              </a:rPr>
              <a:t>
 |症状控制，经济紧张 |调整方案舒巴坦1g q12+硫酸粘菌素75万U q12h+利奈唑胺600mg qd+氟康唑0.2g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2025.7.25：T:36.3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2025.7.26：T:36.6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2025.7.27：T:36.6 ℃、白细胞介素6 24.30pg/mL，降钙素原 0.939ng/mL。C-反应蛋白 57.90mg/L、谷氨酰转肽酶 154U/L、肌酐 170μmol/L、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2025.7.28：T:37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2025.7.29：T:37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2025.7.30：T:36.8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2025.7.31：T:37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2025.8.1：T37.5℃、白细胞介素6 26.80pg/mL，降钙素原 0.616ng/mL。C-反应蛋白 78.10mg/L、纤维蛋白原 4.29g/L、肌酐 115μmol/L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2025.8.2：T37.3℃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2025.8.3：T36.9℃</a:t>
            </a:r>
          </a:p>
          <a:p>
            <a:r>
              <a:rPr lang="en-US" altLang="en-US" sz="2000" b="0">
                <a:solidFill>
                  <a:schemeClr val="tx1"/>
                </a:solidFill>
                <a:latin typeface="微软雅黑" panose="020b0503020204020204" charset="-122"/>
                <a:cs typeface="+mn-ea"/>
                <a:sym typeface="+mn-lt"/>
              </a:rPr>
              <a:t>
 |全麻下行胰腺部分切除，胰腺脓肿外引流，肠粘连松解术，大网膜病损切除术，空肠造瘘，回肠造瘘。手术发现：腹腔内大量（约200ml）黄色腹水，质清亮，腹腔重度粘连，网膜未见皂化斑，肝脏无於胆。胆囊存在，胆总管无增粗。胰周脓肿网膜囊、双侧肾旁前间隙、小肠间隙及肠系膜根部可见浑浊脓液500ml，伴坏死组织100g，无臭鸡蛋味。胰腺轮廓不清楚，质硬，胰头颈有约4*4*3cm发黑坏死。胃、十二指肠、小肠及结直肠未见明显穿孔。</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2025.8.4： T38.8℃</a:t>
            </a:r>
          </a:p>
          <a:p>
            <a:r>
              <a:rPr lang="en-US" altLang="en-US" sz="2000" b="0">
                <a:solidFill>
                  <a:schemeClr val="tx1"/>
                </a:solidFill>
                <a:latin typeface="微软雅黑" panose="020b0503020204020204" charset="-122"/>
                <a:cs typeface="+mn-ea"/>
                <a:sym typeface="+mn-lt"/>
              </a:rPr>
              <a:t>
 |右侧腹腔引流管5根，引流出淡血性液体；左侧腹腔引流管2根，引流出淡血性液体，腹正中腹腔引流管2根，引流出淡血性液体。保留空肠造瘘接引流袋，暂未引流出液体。右下腹回肠造瘘，外接造口袋引流出淡血性液体。造口周围皮肤红润，胃肠减压引流量150ml，腹腔引流量500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2025.8.5：T38℃、白细胞介素6 375.00pg/mL，降钙素原 0.812ng/mL、C-反应蛋白 194.00mg/L、肌酐 132μmol/L |腹腔引流量350ml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2025.8.6：T38.6℃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2025.8.7：T38.7℃、腹腔引流量400ml</a:t>
            </a:r>
          </a:p>
          <a:p>
            <a:r>
              <a:rPr lang="en-US" altLang="en-US" sz="2000" b="0">
                <a:solidFill>
                  <a:schemeClr val="tx1"/>
                </a:solidFill>
                <a:latin typeface="微软雅黑" panose="020b0503020204020204" charset="-122"/>
                <a:cs typeface="+mn-ea"/>
                <a:sym typeface="+mn-lt"/>
              </a:rPr>
              <a:t>
 |分泌物脓液培养耐碳青霉烯鲍曼不动杆菌、豚鼠气单胞菌 ，新洋葱伯克霍尔德菌 |调整方案为舒巴坦1g q12+硫酸粘菌素75万U q12h+替加环素50mg q12h+氟康唑0.2g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2025.8.8：T38.6℃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2025.8.9:   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2025.8.10：T37.9℃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2025.8.11：T37℃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2025.8.12：T:37 ℃ |腹腔引流量15ml|调整方案为舒巴坦 0.5g q12h+美罗培南1g q8h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2025.8.13：T:37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2025.8.14：T:36.6 ℃白细胞介素6 19.50pg/mL，降钙素原 0.071ng/mL、C-反应蛋白 54.70mg/L、直接胆红素 9.2μmol/L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2025.8.15：T:36.5 ℃|生命体征平稳，出院</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58"/>
            <a:ext cx="10541635" cy="16468343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3.微生物/病理结果：2025.7.11    T37.7℃</a:t>
            </a:r>
          </a:p>
          <a:p>
            <a:r>
              <a:rPr lang="en-US" altLang="en-US" sz="2000" b="0">
                <a:solidFill>
                  <a:schemeClr val="tx1"/>
                </a:solidFill>
                <a:latin typeface="微软雅黑" panose="020b0503020204020204" charset="-122"/>
                <a:cs typeface="+mn-ea"/>
                <a:sym typeface="+mn-lt"/>
              </a:rPr>
              <a:t>
  | 收治我科 | 屎肠球菌、近平滑念珠菌、鲍曼不动杆菌检出史、万古霉素+卡泊芬净+替加环素+多粘菌素用药史、肌酐 663 |调整治疗方案为卡泊芬净+依拉环素50mg q12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2025.7.12:T39.2℃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2025.7.13:T39℃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2025.7.14：T39.2℃、白细胞介素6 178.00pg/mL，降钙素原 0.816ng/mL，肌酐 496μmol/L</a:t>
            </a:r>
          </a:p>
          <a:p>
            <a:r>
              <a:rPr lang="en-US" altLang="en-US" sz="2000" b="0">
                <a:solidFill>
                  <a:schemeClr val="tx1"/>
                </a:solidFill>
                <a:latin typeface="微软雅黑" panose="020b0503020204020204" charset="-122"/>
                <a:cs typeface="+mn-ea"/>
                <a:sym typeface="+mn-lt"/>
              </a:rPr>
              <a:t>
 | 分泌物培养提示耐碳青霉烯鲍曼不动杆菌 |调整方案为氟康唑100mg qd+依拉环素50mg q12h+硫酸粘菌素75万U q12h+硫酸粘菌素25万U 雾化 q12h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2025.7.15:T38.3℃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2025.7.16：T38.3℃， C-反应蛋白 314.00mg/L、凝血酶原时间 13.3秒、纤维蛋白原 5.81g/L、白细胞介素6 112.00pg/mL，降钙素原 0.904ng/mL、直接胆红素 8.4μmol/L，谷氨酰转肽酶 95U/L、肌酐 431μmol/L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2025.7.17：T38.1℃</a:t>
            </a:r>
          </a:p>
          <a:p>
            <a:r>
              <a:rPr lang="en-US" altLang="en-US" sz="2000" b="0">
                <a:solidFill>
                  <a:schemeClr val="tx1"/>
                </a:solidFill>
                <a:latin typeface="微软雅黑" panose="020b0503020204020204" charset="-122"/>
                <a:cs typeface="+mn-ea"/>
                <a:sym typeface="+mn-lt"/>
              </a:rPr>
              <a:t>
安置鼻肠管予以肠内营养支持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2025.7.18：T38.2℃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2025.7.19： T37.1℃、白细胞介素6 47.30pg/mL，降钙素原 0.572ng/mL；C-反应蛋白 140.00mg/L、血酶原时间 13.0秒、纤维蛋白原 4.86g/L、直接胆红素 9.7μmol/L，谷氨酰转肽酶 130U/L、肌酐 355μmol/L、总胆红素 13.7μmol/L</a:t>
            </a:r>
          </a:p>
          <a:p>
            <a:r>
              <a:rPr lang="en-US" altLang="en-US" sz="2000" b="0">
                <a:solidFill>
                  <a:schemeClr val="tx1"/>
                </a:solidFill>
                <a:latin typeface="微软雅黑" panose="020b0503020204020204" charset="-122"/>
                <a:cs typeface="+mn-ea"/>
                <a:sym typeface="+mn-lt"/>
              </a:rPr>
              <a:t>
 |诉雾化治疗时有恶心呕吐不适|调整方案为氟康唑100mg qd+依拉环素50mg q12h+硫酸粘菌素75万U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2025.7.20：T36.6℃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2025.7.21：T36.4℃</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2025.7.22：T37℃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2025.7.23：T36.5℃、C-反应蛋白 106.00mg/L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2025.7.24：T36.1℃、白细胞介素6 192.00pg/mL，降钙素原 0.469ng/mL、谷氨酰转肽酶 163U/L、肌酐 271μmol/L、活化部分凝血活酶时间 24.3秒，纤维蛋白原 4.08g/L、白细胞介素6 192.00pg/mL，降钙素原 0.469ng/mL</a:t>
            </a:r>
          </a:p>
          <a:p>
            <a:r>
              <a:rPr lang="en-US" altLang="en-US" sz="2000" b="0">
                <a:solidFill>
                  <a:schemeClr val="tx1"/>
                </a:solidFill>
                <a:latin typeface="微软雅黑" panose="020b0503020204020204" charset="-122"/>
                <a:cs typeface="+mn-ea"/>
                <a:sym typeface="+mn-lt"/>
              </a:rPr>
              <a:t>
 |症状控制，经济紧张 |调整方案舒巴坦1g q12+硫酸粘菌素75万U q12h+利奈唑胺600mg qd+氟康唑0.2g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2025.7.25：T:36.3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2025.7.26：T:36.6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2025.7.27：T:36.6 ℃、白细胞介素6 24.30pg/mL，降钙素原 0.939ng/mL。C-反应蛋白 57.90mg/L、谷氨酰转肽酶 154U/L、肌酐 170μmol/L、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2025.7.28：T:37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2025.7.29：T:37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2025.7.30：T:36.8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2025.7.31：T:37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2025.8.1：T37.5℃、白细胞介素6 26.80pg/mL，降钙素原 0.616ng/mL。C-反应蛋白 78.10mg/L、纤维蛋白原 4.29g/L、肌酐 115μmol/L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2025.8.2：T37.3℃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2025.8.3：T36.9℃</a:t>
            </a:r>
          </a:p>
          <a:p>
            <a:r>
              <a:rPr lang="en-US" altLang="en-US" sz="2000" b="0">
                <a:solidFill>
                  <a:schemeClr val="tx1"/>
                </a:solidFill>
                <a:latin typeface="微软雅黑" panose="020b0503020204020204" charset="-122"/>
                <a:cs typeface="+mn-ea"/>
                <a:sym typeface="+mn-lt"/>
              </a:rPr>
              <a:t>
 |全麻下行胰腺部分切除，胰腺脓肿外引流，肠粘连松解术，大网膜病损切除术，空肠造瘘，回肠造瘘。手术发现：腹腔内大量（约200ml）黄色腹水，质清亮，腹腔重度粘连，网膜未见皂化斑，肝脏无於胆。胆囊存在，胆总管无增粗。胰周脓肿网膜囊、双侧肾旁前间隙、小肠间隙及肠系膜根部可见浑浊脓液500ml，伴坏死组织100g，无臭鸡蛋味。胰腺轮廓不清楚，质硬，胰头颈有约4*4*3cm发黑坏死。胃、十二指肠、小肠及结直肠未见明显穿孔。</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2025.8.4： T38.8℃</a:t>
            </a:r>
          </a:p>
          <a:p>
            <a:r>
              <a:rPr lang="en-US" altLang="en-US" sz="2000" b="0">
                <a:solidFill>
                  <a:schemeClr val="tx1"/>
                </a:solidFill>
                <a:latin typeface="微软雅黑" panose="020b0503020204020204" charset="-122"/>
                <a:cs typeface="+mn-ea"/>
                <a:sym typeface="+mn-lt"/>
              </a:rPr>
              <a:t>
 |右侧腹腔引流管5根，引流出淡血性液体；左侧腹腔引流管2根，引流出淡血性液体，腹正中腹腔引流管2根，引流出淡血性液体。保留空肠造瘘接引流袋，暂未引流出液体。右下腹回肠造瘘，外接造口袋引流出淡血性液体。造口周围皮肤红润，胃肠减压引流量150ml，腹腔引流量500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2025.8.5：T38℃、白细胞介素6 375.00pg/mL，降钙素原 0.812ng/mL、C-反应蛋白 194.00mg/L、肌酐 132μmol/L |腹腔引流量350ml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2025.8.6：T38.6℃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2025.8.7：T38.7℃、腹腔引流量400ml</a:t>
            </a:r>
          </a:p>
          <a:p>
            <a:r>
              <a:rPr lang="en-US" altLang="en-US" sz="2000" b="0">
                <a:solidFill>
                  <a:schemeClr val="tx1"/>
                </a:solidFill>
                <a:latin typeface="微软雅黑" panose="020b0503020204020204" charset="-122"/>
                <a:cs typeface="+mn-ea"/>
                <a:sym typeface="+mn-lt"/>
              </a:rPr>
              <a:t>
 |分泌物脓液培养耐碳青霉烯鲍曼不动杆菌、豚鼠气单胞菌 ，新洋葱伯克霍尔德菌 |调整方案为舒巴坦1g q12+硫酸粘菌素75万U q12h+替加环素50mg q12h+氟康唑0.2g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2025.8.8：T38.6℃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2025.8.9:   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2025.8.10：T37.9℃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2025.8.11：T37℃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2025.8.12：T:37 ℃ |腹腔引流量15ml|调整方案为舒巴坦 0.5g q12h+美罗培南1g q8h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2025.8.13：T:37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2025.8.14：T:36.6 ℃白细胞介素6 19.50pg/mL，降钙素原 0.071ng/mL、C-反应蛋白 54.70mg/L、直接胆红素 9.2μmol/L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2025.8.15：T:36.5 ℃|生命体征平稳，出院</a:t>
            </a:r>
          </a:p>
          <a:p>
            <a:r>
              <a:rPr lang="en-US" altLang="en-US" sz="2000" b="0">
                <a:solidFill>
                  <a:schemeClr val="tx1"/>
                </a:solidFill>
                <a:latin typeface="微软雅黑" panose="020b0503020204020204" charset="-122"/>
                <a:cs typeface="+mn-ea"/>
                <a:sym typeface="+mn-lt"/>
              </a:rPr>
              <a:t>4.方案调整：2025.7.11    T37.7℃</a:t>
            </a:r>
          </a:p>
          <a:p>
            <a:r>
              <a:rPr lang="en-US" altLang="en-US" sz="2000" b="0">
                <a:solidFill>
                  <a:schemeClr val="tx1"/>
                </a:solidFill>
                <a:latin typeface="微软雅黑" panose="020b0503020204020204" charset="-122"/>
                <a:cs typeface="+mn-ea"/>
                <a:sym typeface="+mn-lt"/>
              </a:rPr>
              <a:t>
  | 收治我科 | 屎肠球菌、近平滑念珠菌、鲍曼不动杆菌检出史、万古霉素+卡泊芬净+替加环素+多粘菌素用药史、肌酐 663 |调整治疗方案为卡泊芬净+依拉环素50mg q12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2025.7.12:T39.2℃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2025.7.13:T39℃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2025.7.14：T39.2℃、白细胞介素6 178.00pg/mL，降钙素原 0.816ng/mL，肌酐 496μmol/L</a:t>
            </a:r>
          </a:p>
          <a:p>
            <a:r>
              <a:rPr lang="en-US" altLang="en-US" sz="2000" b="0">
                <a:solidFill>
                  <a:schemeClr val="tx1"/>
                </a:solidFill>
                <a:latin typeface="微软雅黑" panose="020b0503020204020204" charset="-122"/>
                <a:cs typeface="+mn-ea"/>
                <a:sym typeface="+mn-lt"/>
              </a:rPr>
              <a:t>
 | 分泌物培养提示耐碳青霉烯鲍曼不动杆菌 |调整方案为氟康唑100mg qd+依拉环素50mg q12h+硫酸粘菌素75万U q12h+硫酸粘菌素25万U 雾化 q12h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2025.7.15:T38.3℃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2025.7.16：T38.3℃， C-反应蛋白 314.00mg/L、凝血酶原时间 13.3秒、纤维蛋白原 5.81g/L、白细胞介素6 112.00pg/mL，降钙素原 0.904ng/mL、直接胆红素 8.4μmol/L，谷氨酰转肽酶 95U/L、肌酐 431μmol/L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2025.7.17：T38.1℃</a:t>
            </a:r>
          </a:p>
          <a:p>
            <a:r>
              <a:rPr lang="en-US" altLang="en-US" sz="2000" b="0">
                <a:solidFill>
                  <a:schemeClr val="tx1"/>
                </a:solidFill>
                <a:latin typeface="微软雅黑" panose="020b0503020204020204" charset="-122"/>
                <a:cs typeface="+mn-ea"/>
                <a:sym typeface="+mn-lt"/>
              </a:rPr>
              <a:t>
安置鼻肠管予以肠内营养支持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2025.7.18：T38.2℃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2025.7.19： T37.1℃、白细胞介素6 47.30pg/mL，降钙素原 0.572ng/mL；C-反应蛋白 140.00mg/L、血酶原时间 13.0秒、纤维蛋白原 4.86g/L、直接胆红素 9.7μmol/L，谷氨酰转肽酶 130U/L、肌酐 355μmol/L、总胆红素 13.7μmol/L</a:t>
            </a:r>
          </a:p>
          <a:p>
            <a:r>
              <a:rPr lang="en-US" altLang="en-US" sz="2000" b="0">
                <a:solidFill>
                  <a:schemeClr val="tx1"/>
                </a:solidFill>
                <a:latin typeface="微软雅黑" panose="020b0503020204020204" charset="-122"/>
                <a:cs typeface="+mn-ea"/>
                <a:sym typeface="+mn-lt"/>
              </a:rPr>
              <a:t>
 |诉雾化治疗时有恶心呕吐不适|调整方案为氟康唑100mg qd+依拉环素50mg q12h+硫酸粘菌素75万U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2025.7.20：T36.6℃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2025.7.21：T36.4℃</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2025.7.22：T37℃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2025.7.23：T36.5℃、C-反应蛋白 106.00mg/L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2025.7.24：T36.1℃、白细胞介素6 192.00pg/mL，降钙素原 0.469ng/mL、谷氨酰转肽酶 163U/L、肌酐 271μmol/L、活化部分凝血活酶时间 24.3秒，纤维蛋白原 4.08g/L、白细胞介素6 192.00pg/mL，降钙素原 0.469ng/mL</a:t>
            </a:r>
          </a:p>
          <a:p>
            <a:r>
              <a:rPr lang="en-US" altLang="en-US" sz="2000" b="0">
                <a:solidFill>
                  <a:schemeClr val="tx1"/>
                </a:solidFill>
                <a:latin typeface="微软雅黑" panose="020b0503020204020204" charset="-122"/>
                <a:cs typeface="+mn-ea"/>
                <a:sym typeface="+mn-lt"/>
              </a:rPr>
              <a:t>
 |症状控制，经济紧张 |调整方案舒巴坦1g q12+硫酸粘菌素75万U q12h+利奈唑胺600mg qd+氟康唑0.2g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2025.7.25：T:36.3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2025.7.26：T:36.6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2025.7.27：T:36.6 ℃、白细胞介素6 24.30pg/mL，降钙素原 0.939ng/mL。C-反应蛋白 57.90mg/L、谷氨酰转肽酶 154U/L、肌酐 170μmol/L、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2025.7.28：T:37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2025.7.29：T:37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2025.7.30：T:36.8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2025.7.31：T:37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2025.8.1：T37.5℃、白细胞介素6 26.80pg/mL，降钙素原 0.616ng/mL。C-反应蛋白 78.10mg/L、纤维蛋白原 4.29g/L、肌酐 115μmol/L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2025.8.2：T37.3℃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2025.8.3：T36.9℃</a:t>
            </a:r>
          </a:p>
          <a:p>
            <a:r>
              <a:rPr lang="en-US" altLang="en-US" sz="2000" b="0">
                <a:solidFill>
                  <a:schemeClr val="tx1"/>
                </a:solidFill>
                <a:latin typeface="微软雅黑" panose="020b0503020204020204" charset="-122"/>
                <a:cs typeface="+mn-ea"/>
                <a:sym typeface="+mn-lt"/>
              </a:rPr>
              <a:t>
 |全麻下行胰腺部分切除，胰腺脓肿外引流，肠粘连松解术，大网膜病损切除术，空肠造瘘，回肠造瘘。手术发现：腹腔内大量（约200ml）黄色腹水，质清亮，腹腔重度粘连，网膜未见皂化斑，肝脏无於胆。胆囊存在，胆总管无增粗。胰周脓肿网膜囊、双侧肾旁前间隙、小肠间隙及肠系膜根部可见浑浊脓液500ml，伴坏死组织100g，无臭鸡蛋味。胰腺轮廓不清楚，质硬，胰头颈有约4*4*3cm发黑坏死。胃、十二指肠、小肠及结直肠未见明显穿孔。</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2025.8.4： T38.8℃</a:t>
            </a:r>
          </a:p>
          <a:p>
            <a:r>
              <a:rPr lang="en-US" altLang="en-US" sz="2000" b="0">
                <a:solidFill>
                  <a:schemeClr val="tx1"/>
                </a:solidFill>
                <a:latin typeface="微软雅黑" panose="020b0503020204020204" charset="-122"/>
                <a:cs typeface="+mn-ea"/>
                <a:sym typeface="+mn-lt"/>
              </a:rPr>
              <a:t>
 |右侧腹腔引流管5根，引流出淡血性液体；左侧腹腔引流管2根，引流出淡血性液体，腹正中腹腔引流管2根，引流出淡血性液体。保留空肠造瘘接引流袋，暂未引流出液体。右下腹回肠造瘘，外接造口袋引流出淡血性液体。造口周围皮肤红润，胃肠减压引流量150ml，腹腔引流量500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2025.8.5：T38℃、白细胞介素6 375.00pg/mL，降钙素原 0.812ng/mL、C-反应蛋白 194.00mg/L、肌酐 132μmol/L |腹腔引流量350ml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2025.8.6：T38.6℃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2025.8.7：T38.7℃、腹腔引流量400ml</a:t>
            </a:r>
          </a:p>
          <a:p>
            <a:r>
              <a:rPr lang="en-US" altLang="en-US" sz="2000" b="0">
                <a:solidFill>
                  <a:schemeClr val="tx1"/>
                </a:solidFill>
                <a:latin typeface="微软雅黑" panose="020b0503020204020204" charset="-122"/>
                <a:cs typeface="+mn-ea"/>
                <a:sym typeface="+mn-lt"/>
              </a:rPr>
              <a:t>
 |分泌物脓液培养耐碳青霉烯鲍曼不动杆菌、豚鼠气单胞菌 ，新洋葱伯克霍尔德菌 |调整方案为舒巴坦1g q12+硫酸粘菌素75万U q12h+替加环素50mg q12h+氟康唑0.2g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2025.8.8：T38.6℃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2025.8.9:   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2025.8.10：T37.9℃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2025.8.11：T37℃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2025.8.12：T:37 ℃ |腹腔引流量15ml|调整方案为舒巴坦 0.5g q12h+美罗培南1g q8h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2025.8.13：T:37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2025.8.14：T:36.6 ℃白细胞介素6 19.50pg/mL，降钙素原 0.071ng/mL、C-反应蛋白 54.70mg/L、直接胆红素 9.2μmol/L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2025.8.15：T:36.5 ℃|生命体征平稳，出院</a:t>
            </a:r>
          </a:p>
          <a:p>
            <a:r>
              <a:rPr lang="en-US" altLang="en-US" sz="2000" b="0">
                <a:solidFill>
                  <a:schemeClr val="tx1"/>
                </a:solidFill>
                <a:latin typeface="微软雅黑" panose="020b0503020204020204" charset="-122"/>
                <a:cs typeface="+mn-ea"/>
                <a:sym typeface="+mn-lt"/>
              </a:rPr>
              <a:t>5.指标追踪：2025.7.11    T37.7℃</a:t>
            </a:r>
          </a:p>
          <a:p>
            <a:r>
              <a:rPr lang="en-US" altLang="en-US" sz="2000" b="0">
                <a:solidFill>
                  <a:schemeClr val="tx1"/>
                </a:solidFill>
                <a:latin typeface="微软雅黑" panose="020b0503020204020204" charset="-122"/>
                <a:cs typeface="+mn-ea"/>
                <a:sym typeface="+mn-lt"/>
              </a:rPr>
              <a:t>
  | 收治我科 | 屎肠球菌、近平滑念珠菌、鲍曼不动杆菌检出史、万古霉素+卡泊芬净+替加环素+多粘菌素用药史、肌酐 663 |调整治疗方案为卡泊芬净+依拉环素50mg q12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2025.7.12:T39.2℃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2025.7.13:T39℃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2025.7.14：T39.2℃、白细胞介素6 178.00pg/mL，降钙素原 0.816ng/mL，肌酐 496μmol/L</a:t>
            </a:r>
          </a:p>
          <a:p>
            <a:r>
              <a:rPr lang="en-US" altLang="en-US" sz="2000" b="0">
                <a:solidFill>
                  <a:schemeClr val="tx1"/>
                </a:solidFill>
                <a:latin typeface="微软雅黑" panose="020b0503020204020204" charset="-122"/>
                <a:cs typeface="+mn-ea"/>
                <a:sym typeface="+mn-lt"/>
              </a:rPr>
              <a:t>
 | 分泌物培养提示耐碳青霉烯鲍曼不动杆菌 |调整方案为氟康唑100mg qd+依拉环素50mg q12h+硫酸粘菌素75万U q12h+硫酸粘菌素25万U 雾化 q12h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2025.7.15:T38.3℃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2025.7.16：T38.3℃， C-反应蛋白 314.00mg/L、凝血酶原时间 13.3秒、纤维蛋白原 5.81g/L、白细胞介素6 112.00pg/mL，降钙素原 0.904ng/mL、直接胆红素 8.4μmol/L，谷氨酰转肽酶 95U/L、肌酐 431μmol/L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2025.7.17：T38.1℃</a:t>
            </a:r>
          </a:p>
          <a:p>
            <a:r>
              <a:rPr lang="en-US" altLang="en-US" sz="2000" b="0">
                <a:solidFill>
                  <a:schemeClr val="tx1"/>
                </a:solidFill>
                <a:latin typeface="微软雅黑" panose="020b0503020204020204" charset="-122"/>
                <a:cs typeface="+mn-ea"/>
                <a:sym typeface="+mn-lt"/>
              </a:rPr>
              <a:t>
安置鼻肠管予以肠内营养支持</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2025.7.18：T38.2℃</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2025.7.19： T37.1℃、白细胞介素6 47.30pg/mL，降钙素原 0.572ng/mL；C-反应蛋白 140.00mg/L、血酶原时间 13.0秒、纤维蛋白原 4.86g/L、直接胆红素 9.7μmol/L，谷氨酰转肽酶 130U/L、肌酐 355μmol/L、总胆红素 13.7μmol/L</a:t>
            </a:r>
          </a:p>
          <a:p>
            <a:r>
              <a:rPr lang="en-US" altLang="en-US" sz="2000" b="0">
                <a:solidFill>
                  <a:schemeClr val="tx1"/>
                </a:solidFill>
                <a:latin typeface="微软雅黑" panose="020b0503020204020204" charset="-122"/>
                <a:cs typeface="+mn-ea"/>
                <a:sym typeface="+mn-lt"/>
              </a:rPr>
              <a:t>
 |诉雾化治疗时有恶心呕吐不适|调整方案为氟康唑100mg qd+依拉环素50mg q12h+硫酸粘菌素75万U q12h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2025.7.20：T36.6℃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2025.7.21：T36.4℃</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2025.7.22：T37℃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2025.7.23：T36.5℃、C-反应蛋白 106.00mg/L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2025.7.24：T36.1℃、白细胞介素6 192.00pg/mL，降钙素原 0.469ng/mL、谷氨酰转肽酶 163U/L、肌酐 271μmol/L、活化部分凝血活酶时间 24.3秒，纤维蛋白原 4.08g/L、白细胞介素6 192.00pg/mL，降钙素原 0.469ng/mL</a:t>
            </a:r>
          </a:p>
          <a:p>
            <a:r>
              <a:rPr lang="en-US" altLang="en-US" sz="2000" b="0">
                <a:solidFill>
                  <a:schemeClr val="tx1"/>
                </a:solidFill>
                <a:latin typeface="微软雅黑" panose="020b0503020204020204" charset="-122"/>
                <a:cs typeface="+mn-ea"/>
                <a:sym typeface="+mn-lt"/>
              </a:rPr>
              <a:t>
 |症状控制，经济紧张 |调整方案舒巴坦1g q12+硫酸粘菌素75万U q12h+利奈唑胺600mg qd+氟康唑0.2g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2025.7.25：T:36.3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2025.7.26：T:36.6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2025.7.27：T:36.6 ℃、白细胞介素6 24.30pg/mL，降钙素原 0.939ng/mL。C-反应蛋白 57.90mg/L、谷氨酰转肽酶 154U/L、肌酐 170μmol/L、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2025.7.28：T:37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2025.7.29：T:37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2025.7.30：T:36.8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2025.7.31：T:37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2025.8.1：T37.5℃、白细胞介素6 26.80pg/mL，降钙素原 0.616ng/mL。C-反应蛋白 78.10mg/L、纤维蛋白原 4.29g/L、肌酐 115μmol/L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2025.8.2：T37.3℃</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2025.8.3：T36.9℃</a:t>
            </a:r>
          </a:p>
          <a:p>
            <a:r>
              <a:rPr lang="en-US" altLang="en-US" sz="2000" b="0">
                <a:solidFill>
                  <a:schemeClr val="tx1"/>
                </a:solidFill>
                <a:latin typeface="微软雅黑" panose="020b0503020204020204" charset="-122"/>
                <a:cs typeface="+mn-ea"/>
                <a:sym typeface="+mn-lt"/>
              </a:rPr>
              <a:t>
 |全麻下行胰腺部分切除，胰腺脓肿外引流，肠粘连松解术，大网膜病损切除术，空肠造瘘，回肠造瘘。手术发现：腹腔内大量（约200ml）黄色腹水，质清亮，腹腔重度粘连，网膜未见皂化斑，肝脏无於胆。胆囊存在，胆总管无增粗。胰周脓肿网膜囊、双侧肾旁前间隙、小肠间隙及肠系膜根部可见浑浊脓液500ml，伴坏死组织100g，无臭鸡蛋味。胰腺轮廓不清楚，质硬，胰头颈有约4*4*3cm发黑坏死。胃、十二指肠、小肠及结直肠未见明显穿孔。</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2025.8.4： T38.8℃</a:t>
            </a:r>
          </a:p>
          <a:p>
            <a:r>
              <a:rPr lang="en-US" altLang="en-US" sz="2000" b="0">
                <a:solidFill>
                  <a:schemeClr val="tx1"/>
                </a:solidFill>
                <a:latin typeface="微软雅黑" panose="020b0503020204020204" charset="-122"/>
                <a:cs typeface="+mn-ea"/>
                <a:sym typeface="+mn-lt"/>
              </a:rPr>
              <a:t>
 |右侧腹腔引流管5根，引流出淡血性液体；左侧腹腔引流管2根，引流出淡血性液体，腹正中腹腔引流管2根，引流出淡血性液体。保留空肠造瘘接引流袋，暂未引流出液体。右下腹回肠造瘘，外接造口袋引流出淡血性液体。造口周围皮肤红润，胃肠减压引流量150ml，腹腔引流量500m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2025.8.5：T38℃、白细胞介素6 375.00pg/mL，降钙素原 0.812ng/mL、C-反应蛋白 194.00mg/L、肌酐 132μmol/L |腹腔引流量350ml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2025.8.6：T38.6℃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2025.8.7：T38.7℃、腹腔引流量400ml</a:t>
            </a:r>
          </a:p>
          <a:p>
            <a:r>
              <a:rPr lang="en-US" altLang="en-US" sz="2000" b="0">
                <a:solidFill>
                  <a:schemeClr val="tx1"/>
                </a:solidFill>
                <a:latin typeface="微软雅黑" panose="020b0503020204020204" charset="-122"/>
                <a:cs typeface="+mn-ea"/>
                <a:sym typeface="+mn-lt"/>
              </a:rPr>
              <a:t>
 |分泌物脓液培养耐碳青霉烯鲍曼不动杆菌、豚鼠气单胞菌 ，新洋葱伯克霍尔德菌 |调整方案为舒巴坦1g q12+硫酸粘菌素75万U q12h+替加环素50mg q12h+氟康唑0.2g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2025.8.8：T38.6℃</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2025.8.9:   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2025.8.10：T37.9℃</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2025.8.11：T37℃</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2025.8.12：T:37 ℃ |腹腔引流量15ml|调整方案为舒巴坦 0.5g q12h+美罗培南1g q8h</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2025.8.13：T:37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2025.8.14：T:36.6 ℃白细胞介素6 19.50pg/mL，降钙素原 0.071ng/mL、C-反应蛋白 54.70mg/L、直接胆红素 9.2μmol/L</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2025.8.15：T:36.5 ℃|生命体征平稳，出院</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435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2026-02-03T08:28:28Z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