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
        <p:nvSpPr>
          <p:cNvPr id="3" name="文本框 2"/>
          <p:cNvSpPr txBox="1"/>
          <p:nvPr/>
        </p:nvSpPr>
        <p:spPr>
          <a:xfrm>
            <a:off x="3799205" y="6090920"/>
            <a:ext cx="334200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1.疗效评价：疗效和安全性评价： 依拉环素治疗24h内体温降至正常，72h炎症标志物显著下降，临床治愈出院。未见恶心、腹泻、肝功能明显异常（ALT从78降至45 U/L）。</a:t>
            </a:r>
          </a:p>
          <a:p>
            <a:r>
              <a:rPr lang="en-US" altLang="en-US" sz="2000" b="0">
                <a:solidFill>
                  <a:schemeClr val="tx1"/>
                </a:solidFill>
                <a:latin typeface="微软雅黑" panose="020b0503020204020204" charset="-122"/>
                <a:cs typeface="+mn-ea"/>
                <a:sym typeface="+mn-lt"/>
              </a:rPr>
              <a:t>2.局限性： 未进行体外药敏试验（MIC值）。</a:t>
            </a:r>
          </a:p>
          <a:p>
            <a:r>
              <a:rPr lang="en-US" altLang="en-US" sz="2000" b="0">
                <a:solidFill>
                  <a:schemeClr val="tx1"/>
                </a:solidFill>
                <a:latin typeface="微软雅黑" panose="020b0503020204020204" charset="-122"/>
                <a:cs typeface="+mn-ea"/>
                <a:sym typeface="+mn-lt"/>
              </a:rPr>
              <a:t>3.结论：依拉环素快速控制耐大环内酯类肺炎支原体与军团菌混合重症CAP，安全有效。</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依拉环素成功治疗耐大环内酯类肺炎支原体合并嗜肺军团菌重症社区获得性肺炎一例</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225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1.独特性：本文报道一例既往健康的青年男性，因高热、呼吸衰竭入院，常规大环内酯类联合喹诺酮治疗3天无效</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2.背景：通过mNGS确诊为耐大环内酯类肺炎支原体（23S rRNA基因A2063G突变）与嗜肺军团菌混合感染。换用依拉环素后24小时退热、72小时氧合显著改善，最终临床治愈。提示依拉环素可作为耐药非典型病原体</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920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1.人口学信息：男，28岁，公司职员，上海浦东新区</a:t>
            </a:r>
          </a:p>
          <a:p>
            <a:r>
              <a:rPr lang="en-US" altLang="en-US" sz="2000" b="0">
                <a:solidFill>
                  <a:schemeClr val="tx1"/>
                </a:solidFill>
                <a:latin typeface="微软雅黑" panose="020b0503020204020204" charset="-122"/>
                <a:cs typeface="+mn-ea"/>
                <a:sym typeface="+mn-lt"/>
              </a:rPr>
              <a:t>2.主诉：高热、干咳、呼吸困难5天，加重1天</a:t>
            </a:r>
          </a:p>
          <a:p>
            <a:r>
              <a:rPr lang="en-US" altLang="en-US" sz="2000" b="0">
                <a:solidFill>
                  <a:schemeClr val="tx1"/>
                </a:solidFill>
                <a:latin typeface="微软雅黑" panose="020b0503020204020204" charset="-122"/>
                <a:cs typeface="+mn-ea"/>
                <a:sym typeface="+mn-lt"/>
              </a:rPr>
              <a:t>
  · 症状时程： 5天前出现发热（体温39.0℃）、干咳，自行服用阿奇霉素500mg×3天无效；2天前出现胸闷、气促；1天前呼吸困难加重，指脉氧88%，急诊入院。</a:t>
            </a:r>
          </a:p>
          <a:p>
            <a:r>
              <a:rPr lang="en-US" altLang="en-US" sz="2000" b="0">
                <a:solidFill>
                  <a:schemeClr val="tx1"/>
                </a:solidFill>
                <a:latin typeface="微软雅黑" panose="020b0503020204020204" charset="-122"/>
                <a:cs typeface="+mn-ea"/>
                <a:sym typeface="+mn-lt"/>
              </a:rPr>
              <a:t>3.既往史： 体健，无慢性病史，无过敏史，不吸烟不饮酒。</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749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T 39.8℃， BP 128/75 mmHg， HR 112次/分， RR 28次/分， SpO₂ 89%（吸空气）</a:t>
            </a:r>
          </a:p>
          <a:p>
            <a:r>
              <a:rPr lang="en-US" altLang="en-US" sz="2000" b="0">
                <a:solidFill>
                  <a:schemeClr val="tx1"/>
                </a:solidFill>
                <a:latin typeface="微软雅黑" panose="020b0503020204020204" charset="-122"/>
                <a:cs typeface="+mn-ea"/>
                <a:sym typeface="+mn-lt"/>
              </a:rPr>
              <a:t>
· 双肺呼吸音粗，未闻及干湿性啰音；心率齐，无杂音。</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实验室： WBC 6.8×10⁹/L， N% 78%， CRP 156 mg/L， PCT 0.32 ng/mL（轻度升高）， LDH 342 U/L， ALT 78 U/L。</a:t>
            </a:r>
          </a:p>
          <a:p>
            <a:r>
              <a:rPr lang="en-US" altLang="en-US" sz="2000" b="0">
                <a:solidFill>
                  <a:schemeClr val="tx1"/>
                </a:solidFill>
                <a:latin typeface="微软雅黑" panose="020b0503020204020204" charset="-122"/>
                <a:cs typeface="+mn-ea"/>
                <a:sym typeface="+mn-lt"/>
              </a:rPr>
              <a:t>
· 影像学： 胸部CT示双肺多发斑片状磨玻璃影，以下叶为主，伴小叶间隔增厚，无胸腔积液。</a:t>
            </a:r>
          </a:p>
          <a:p>
            <a:r>
              <a:rPr lang="en-US" altLang="en-US" sz="2000" b="0">
                <a:solidFill>
                  <a:schemeClr val="tx1"/>
                </a:solidFill>
                <a:latin typeface="微软雅黑" panose="020b0503020204020204" charset="-122"/>
                <a:cs typeface="+mn-ea"/>
                <a:sym typeface="+mn-lt"/>
              </a:rPr>
              <a:t>
· 病原学： 痰培养无致病菌；支气管肺泡灌洗液mNGS：肺炎支原体（序列数1245，检出大环内酯类耐药突变A2063G），嗜肺军团菌血清1型（序列数876）。</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
        <p:nvSpPr>
          <p:cNvPr id="3" name="文本框 2"/>
          <p:cNvSpPr txBox="1"/>
          <p:nvPr/>
        </p:nvSpPr>
        <p:spPr>
          <a:xfrm>
            <a:off x="1122045" y="3802380"/>
            <a:ext cx="295719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4" name="文本框 3"/>
          <p:cNvSpPr txBox="1"/>
          <p:nvPr/>
        </p:nvSpPr>
        <p:spPr>
          <a:xfrm>
            <a:off x="5203190" y="3802380"/>
            <a:ext cx="3221990"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5" name="文本框 4"/>
          <p:cNvSpPr txBox="1"/>
          <p:nvPr/>
        </p:nvSpPr>
        <p:spPr>
          <a:xfrm>
            <a:off x="979805" y="6115050"/>
            <a:ext cx="315912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7" name="文本框 6"/>
          <p:cNvSpPr txBox="1"/>
          <p:nvPr/>
        </p:nvSpPr>
        <p:spPr>
          <a:xfrm>
            <a:off x="5132070" y="6106160"/>
            <a:ext cx="341566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19202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1.初步诊断：初步诊断： ①重症社区获得性肺炎（PSI分级IV级）；②急性呼吸衰竭（Ⅰ型）；③耐大环内酯类肺炎支原体+军团菌混合感染</a:t>
            </a:r>
          </a:p>
          <a:p>
            <a:r>
              <a:rPr lang="zh-CN" altLang="en-US" sz="2000" b="0">
                <a:solidFill>
                  <a:schemeClr val="tx1"/>
                </a:solidFill>
                <a:latin typeface="微软雅黑" panose="020b0503020204020204" charset="-122"/>
                <a:cs typeface="+mn-ea"/>
                <a:sym typeface="+mn-lt"/>
              </a:rPr>
              <a:t>2.诊断依据： 典型肺炎症状+影像学磨玻璃影+mNGS检出两种病原体且支原体携带耐药基因；大环内酯类治疗无效。</a:t>
            </a:r>
          </a:p>
          <a:p>
            <a:r>
              <a:rPr lang="zh-CN" altLang="en-US" sz="2000" b="0">
                <a:solidFill>
                  <a:schemeClr val="tx1"/>
                </a:solidFill>
                <a:latin typeface="微软雅黑" panose="020b0503020204020204" charset="-122"/>
                <a:cs typeface="+mn-ea"/>
                <a:sym typeface="+mn-lt"/>
              </a:rPr>
              <a:t>3.鉴别诊断：排除病毒性肺炎（流感、新冠阴性）、排除鹦鹉热（接触史阴性）。</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1.药物：（入院第1-3天）： 阿奇霉素0.5g ivgtt qd + 左氧氟沙星0.5g ivgtt qd，患者仍高热不退，氧合进一步下降（SpO₂ 85%）。</a:t>
            </a:r>
          </a:p>
          <a:p>
            <a:r>
              <a:rPr lang="en-US" altLang="en-US" sz="2000" b="0">
                <a:solidFill>
                  <a:schemeClr val="tx1"/>
                </a:solidFill>
                <a:latin typeface="微软雅黑" panose="020b0503020204020204" charset="-122"/>
                <a:cs typeface="+mn-ea"/>
                <a:sym typeface="+mn-lt"/>
              </a:rPr>
              <a:t>2.手术：无</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749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 同上mNGS结果。</a:t>
            </a:r>
          </a:p>
          <a:p>
            <a:r>
              <a:rPr lang="en-US" altLang="en-US" sz="2000" b="0">
                <a:solidFill>
                  <a:schemeClr val="tx1"/>
                </a:solidFill>
                <a:latin typeface="微软雅黑" panose="020b0503020204020204" charset="-122"/>
                <a:cs typeface="+mn-ea"/>
                <a:sym typeface="+mn-lt"/>
              </a:rPr>
              <a:t>4.方案调整： 停用阿奇霉素和左氧氟沙星，换用依拉环素50mg q12h，联合辅助氧疗（鼻导管3L/min）</a:t>
            </a:r>
          </a:p>
          <a:p>
            <a:r>
              <a:rPr lang="en-US" altLang="en-US" sz="2000" b="0">
                <a:solidFill>
                  <a:schemeClr val="tx1"/>
                </a:solidFill>
                <a:latin typeface="微软雅黑" panose="020b0503020204020204" charset="-122"/>
                <a:cs typeface="+mn-ea"/>
                <a:sym typeface="+mn-lt"/>
              </a:rPr>
              <a:t>5.指标追踪：时间 体温(℃) CRP(mg/L) SpO₂(吸空气)</a:t>
            </a:r>
          </a:p>
          <a:p>
            <a:r>
              <a:rPr lang="en-US" altLang="en-US" sz="2000" b="0">
                <a:solidFill>
                  <a:schemeClr val="tx1"/>
                </a:solidFill>
                <a:latin typeface="微软雅黑" panose="020b0503020204020204" charset="-122"/>
                <a:cs typeface="+mn-ea"/>
                <a:sym typeface="+mn-lt"/>
              </a:rPr>
              <a:t>
入院第1天 39.8 156 89%</a:t>
            </a:r>
          </a:p>
          <a:p>
            <a:r>
              <a:rPr lang="en-US" altLang="en-US" sz="2000" b="0">
                <a:solidFill>
                  <a:schemeClr val="tx1"/>
                </a:solidFill>
                <a:latin typeface="微软雅黑" panose="020b0503020204020204" charset="-122"/>
                <a:cs typeface="+mn-ea"/>
                <a:sym typeface="+mn-lt"/>
              </a:rPr>
              <a:t>
依拉环素后24h 37.2 98 93%</a:t>
            </a:r>
          </a:p>
          <a:p>
            <a:r>
              <a:rPr lang="en-US" altLang="en-US" sz="2000" b="0">
                <a:solidFill>
                  <a:schemeClr val="tx1"/>
                </a:solidFill>
                <a:latin typeface="微软雅黑" panose="020b0503020204020204" charset="-122"/>
                <a:cs typeface="+mn-ea"/>
                <a:sym typeface="+mn-lt"/>
              </a:rPr>
              <a:t>
第3天 36.8 34 96%</a:t>
            </a:r>
          </a:p>
          <a:p>
            <a:r>
              <a:rPr lang="en-US" altLang="en-US" sz="2000" b="0">
                <a:solidFill>
                  <a:schemeClr val="tx1"/>
                </a:solidFill>
                <a:latin typeface="微软雅黑" panose="020b0503020204020204" charset="-122"/>
                <a:cs typeface="+mn-ea"/>
                <a:sym typeface="+mn-lt"/>
              </a:rPr>
              <a:t>
第7天 36.5 8 98%</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44</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45</cp:revision>
  <dcterms:created xsi:type="dcterms:W3CDTF">2025-04-26T19:54:00Z</dcterms:created>
  <dcterms:modified xsi:type="dcterms:W3CDTF">2026-05-11T02:38:33Z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2052-12.1.0.23125</vt:lpwstr>
  </property>
</Properties>
</file>